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4.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s/slide1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8.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90" r:id="rId6"/>
  </p:sldMasterIdLst>
  <p:notesMasterIdLst>
    <p:notesMasterId r:id="rId23"/>
  </p:notesMasterIdLst>
  <p:handoutMasterIdLst>
    <p:handoutMasterId r:id="rId24"/>
  </p:handoutMasterIdLst>
  <p:sldIdLst>
    <p:sldId id="256" r:id="rId7"/>
    <p:sldId id="267" r:id="rId8"/>
    <p:sldId id="258" r:id="rId9"/>
    <p:sldId id="268" r:id="rId10"/>
    <p:sldId id="270" r:id="rId11"/>
    <p:sldId id="269" r:id="rId12"/>
    <p:sldId id="271" r:id="rId13"/>
    <p:sldId id="276" r:id="rId14"/>
    <p:sldId id="277" r:id="rId15"/>
    <p:sldId id="275" r:id="rId16"/>
    <p:sldId id="278" r:id="rId17"/>
    <p:sldId id="279" r:id="rId18"/>
    <p:sldId id="272" r:id="rId19"/>
    <p:sldId id="273" r:id="rId20"/>
    <p:sldId id="274" r:id="rId21"/>
    <p:sldId id="261" r:id="rId2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Innis, Kristin" initials="MK" lastIdx="4" clrIdx="0">
    <p:extLst/>
  </p:cmAuthor>
  <p:cmAuthor id="2" name="Green, Jeff" initials="GJ" lastIdx="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505050"/>
    <a:srgbClr val="FFEA98"/>
    <a:srgbClr val="FFFFFA"/>
    <a:srgbClr val="FAFAF0"/>
    <a:srgbClr val="FAFAFA"/>
    <a:srgbClr val="FFFEE4"/>
    <a:srgbClr val="FFD135"/>
    <a:srgbClr val="F8F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8" autoAdjust="0"/>
    <p:restoredTop sz="78947" autoAdjust="0"/>
  </p:normalViewPr>
  <p:slideViewPr>
    <p:cSldViewPr snapToGrid="0" snapToObjects="1">
      <p:cViewPr varScale="1">
        <p:scale>
          <a:sx n="213" d="100"/>
          <a:sy n="213" d="100"/>
        </p:scale>
        <p:origin x="192" y="192"/>
      </p:cViewPr>
      <p:guideLst/>
    </p:cSldViewPr>
  </p:slideViewPr>
  <p:notesTextViewPr>
    <p:cViewPr>
      <p:scale>
        <a:sx n="1" d="1"/>
        <a:sy n="1" d="1"/>
      </p:scale>
      <p:origin x="0" y="0"/>
    </p:cViewPr>
  </p:notesTextViewPr>
  <p:notesViewPr>
    <p:cSldViewPr snapToGrid="0" snapToObjects="1">
      <p:cViewPr varScale="1">
        <p:scale>
          <a:sx n="81" d="100"/>
          <a:sy n="81" d="100"/>
        </p:scale>
        <p:origin x="205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8" Type="http://schemas.openxmlformats.org/officeDocument/2006/relationships/slide" Target="slides/slide2.xml"/><Relationship Id="rId21" Type="http://schemas.openxmlformats.org/officeDocument/2006/relationships/slide" Target="slides/slide15.xml"/><Relationship Id="rId3" Type="http://schemas.openxmlformats.org/officeDocument/2006/relationships/customXml" Target="../customXml/item3.xml"/><Relationship Id="rId25" Type="http://schemas.openxmlformats.org/officeDocument/2006/relationships/commentAuthors" Target="commentAuthors.xml"/><Relationship Id="rId12" Type="http://schemas.openxmlformats.org/officeDocument/2006/relationships/slide" Target="slides/slide6.xml"/><Relationship Id="rId17" Type="http://schemas.openxmlformats.org/officeDocument/2006/relationships/slide" Target="slides/slide11.xml"/><Relationship Id="rId7" Type="http://schemas.openxmlformats.org/officeDocument/2006/relationships/slide" Target="slides/slide1.xml"/><Relationship Id="rId20" Type="http://schemas.openxmlformats.org/officeDocument/2006/relationships/slide" Target="slides/slide14.xml"/><Relationship Id="rId29" Type="http://schemas.openxmlformats.org/officeDocument/2006/relationships/tableStyles" Target="tableStyles.xml"/><Relationship Id="rId16" Type="http://schemas.openxmlformats.org/officeDocument/2006/relationships/slide" Target="slides/slide10.xml"/><Relationship Id="rId2" Type="http://schemas.openxmlformats.org/officeDocument/2006/relationships/customXml" Target="../customXml/item2.xml"/><Relationship Id="rId24" Type="http://schemas.openxmlformats.org/officeDocument/2006/relationships/handoutMaster" Target="handoutMasters/handoutMaster1.xml"/><Relationship Id="rId11" Type="http://schemas.openxmlformats.org/officeDocument/2006/relationships/slide" Target="slides/slide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notesMaster" Target="notesMasters/notesMaster1.xml"/><Relationship Id="rId28" Type="http://schemas.openxmlformats.org/officeDocument/2006/relationships/theme" Target="theme/theme1.xml"/><Relationship Id="rId15" Type="http://schemas.openxmlformats.org/officeDocument/2006/relationships/slide" Target="slides/slide9.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9" Type="http://schemas.openxmlformats.org/officeDocument/2006/relationships/slide" Target="slides/slide3.xml"/><Relationship Id="rId22" Type="http://schemas.openxmlformats.org/officeDocument/2006/relationships/slide" Target="slides/slide16.xml"/><Relationship Id="rId27" Type="http://schemas.openxmlformats.org/officeDocument/2006/relationships/viewProps" Target="viewProps.xml"/><Relationship Id="rId14" Type="http://schemas.openxmlformats.org/officeDocument/2006/relationships/slide" Target="slides/slide8.xml"/><Relationship Id="rId4" Type="http://schemas.openxmlformats.org/officeDocument/2006/relationships/slideMaster" Target="slideMasters/slideMaster1.xml"/><Relationship Id="rId30" Type="http://schemas.openxmlformats.org/officeDocument/2006/relationships/customXml" Target="../customXml/item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CB74B6-F7A2-9648-AC49-9925302F995E}" type="datetimeFigureOut">
              <a:rPr lang="en-US" smtClean="0"/>
              <a:t>1/17/18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1A8DC9-A3D7-484B-BF34-6AA8E248ABF6}" type="slidenum">
              <a:rPr lang="en-US" smtClean="0"/>
              <a:t>‹#›</a:t>
            </a:fld>
            <a:endParaRPr lang="en-US"/>
          </a:p>
        </p:txBody>
      </p:sp>
    </p:spTree>
    <p:extLst>
      <p:ext uri="{BB962C8B-B14F-4D97-AF65-F5344CB8AC3E}">
        <p14:creationId xmlns:p14="http://schemas.microsoft.com/office/powerpoint/2010/main" val="110784375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46C07-9592-7240-9BD3-E51B745A208F}" type="datetimeFigureOut">
              <a:rPr lang="en-US" smtClean="0"/>
              <a:t>1/17/18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E2DF8-AAB9-604A-8BFF-CCF16DF085B8}" type="slidenum">
              <a:rPr lang="en-US" smtClean="0"/>
              <a:t>‹#›</a:t>
            </a:fld>
            <a:endParaRPr lang="en-US"/>
          </a:p>
        </p:txBody>
      </p:sp>
    </p:spTree>
    <p:extLst>
      <p:ext uri="{BB962C8B-B14F-4D97-AF65-F5344CB8AC3E}">
        <p14:creationId xmlns:p14="http://schemas.microsoft.com/office/powerpoint/2010/main" val="21395177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thing we know:  when you add more controls to the system, you add potential complexity--and that can add cost and hurt reliability.</a:t>
            </a:r>
          </a:p>
          <a:p>
            <a:endParaRPr lang="en-US" baseline="0" dirty="0"/>
          </a:p>
          <a:p>
            <a:r>
              <a:rPr lang="en-US" dirty="0"/>
              <a:t>This can</a:t>
            </a:r>
            <a:r>
              <a:rPr lang="en-US" baseline="0" dirty="0"/>
              <a:t> affect your organization in a number of ways.  First, when it comes to the initial set-up and programming.  How difficult is it to make sure you have the right settings loaded in your control?  This can add cost and also lead to errors that can cause problems on your system.   </a:t>
            </a:r>
          </a:p>
          <a:p>
            <a:endParaRPr lang="en-US" baseline="0" dirty="0"/>
          </a:p>
          <a:p>
            <a:r>
              <a:rPr lang="en-US" baseline="0" dirty="0"/>
              <a:t>Second, when it comes to troubleshooting in the field.  How easy is it to access the control and get basic information about it?</a:t>
            </a:r>
          </a:p>
          <a:p>
            <a:endParaRPr lang="en-US" baseline="0" dirty="0"/>
          </a:p>
          <a:p>
            <a:r>
              <a:rPr lang="en-US" baseline="0" dirty="0"/>
              <a:t>And finally, does the control or supporting systems require any maintenance?  Are there batteries you need to worry about, for instance?</a:t>
            </a:r>
          </a:p>
          <a:p>
            <a:endParaRPr lang="en-US" baseline="0" dirty="0"/>
          </a:p>
          <a:p>
            <a:r>
              <a:rPr lang="en-US" baseline="0" dirty="0"/>
              <a:t>Overcurrent protection is the economical choice for many underground switching and protection applications, especially when it comes to taps off the main loop</a:t>
            </a:r>
            <a:endParaRPr lang="en-US" dirty="0"/>
          </a:p>
        </p:txBody>
      </p:sp>
      <p:sp>
        <p:nvSpPr>
          <p:cNvPr id="4" name="Slide Number Placeholder 3"/>
          <p:cNvSpPr>
            <a:spLocks noGrp="1"/>
          </p:cNvSpPr>
          <p:nvPr>
            <p:ph type="sldNum" sz="quarter" idx="10"/>
          </p:nvPr>
        </p:nvSpPr>
        <p:spPr/>
        <p:txBody>
          <a:bodyPr/>
          <a:lstStyle/>
          <a:p>
            <a:fld id="{AD7E2DF8-AAB9-604A-8BFF-CCF16DF085B8}"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99890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13</a:t>
            </a:fld>
            <a:endParaRPr lang="en-US"/>
          </a:p>
        </p:txBody>
      </p:sp>
    </p:spTree>
    <p:extLst>
      <p:ext uri="{BB962C8B-B14F-4D97-AF65-F5344CB8AC3E}">
        <p14:creationId xmlns:p14="http://schemas.microsoft.com/office/powerpoint/2010/main" val="2024438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14</a:t>
            </a:fld>
            <a:endParaRPr lang="en-US"/>
          </a:p>
        </p:txBody>
      </p:sp>
    </p:spTree>
    <p:extLst>
      <p:ext uri="{BB962C8B-B14F-4D97-AF65-F5344CB8AC3E}">
        <p14:creationId xmlns:p14="http://schemas.microsoft.com/office/powerpoint/2010/main" val="1596035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added capabilities</a:t>
            </a:r>
            <a:r>
              <a:rPr lang="en-US" baseline="0" dirty="0"/>
              <a:t> help you go even further in achieving the optimal overcurrent coordination—which plays a key role in the overall reliability of your circuit</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15</a:t>
            </a:fld>
            <a:endParaRPr lang="en-US"/>
          </a:p>
        </p:txBody>
      </p:sp>
    </p:spTree>
    <p:extLst>
      <p:ext uri="{BB962C8B-B14F-4D97-AF65-F5344CB8AC3E}">
        <p14:creationId xmlns:p14="http://schemas.microsoft.com/office/powerpoint/2010/main" val="422974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2</a:t>
            </a:fld>
            <a:endParaRPr lang="en-US"/>
          </a:p>
        </p:txBody>
      </p:sp>
    </p:spTree>
    <p:extLst>
      <p:ext uri="{BB962C8B-B14F-4D97-AF65-F5344CB8AC3E}">
        <p14:creationId xmlns:p14="http://schemas.microsoft.com/office/powerpoint/2010/main" val="383513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3</a:t>
            </a:fld>
            <a:endParaRPr lang="en-US"/>
          </a:p>
        </p:txBody>
      </p:sp>
    </p:spTree>
    <p:extLst>
      <p:ext uri="{BB962C8B-B14F-4D97-AF65-F5344CB8AC3E}">
        <p14:creationId xmlns:p14="http://schemas.microsoft.com/office/powerpoint/2010/main" val="392132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Compatible with Internet Explorer and Firefox</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4</a:t>
            </a:fld>
            <a:endParaRPr lang="en-US"/>
          </a:p>
        </p:txBody>
      </p:sp>
    </p:spTree>
    <p:extLst>
      <p:ext uri="{BB962C8B-B14F-4D97-AF65-F5344CB8AC3E}">
        <p14:creationId xmlns:p14="http://schemas.microsoft.com/office/powerpoint/2010/main" val="959308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Compatible with Internet Explorer and Firefox</a:t>
            </a:r>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5</a:t>
            </a:fld>
            <a:endParaRPr lang="en-US"/>
          </a:p>
        </p:txBody>
      </p:sp>
    </p:spTree>
    <p:extLst>
      <p:ext uri="{BB962C8B-B14F-4D97-AF65-F5344CB8AC3E}">
        <p14:creationId xmlns:p14="http://schemas.microsoft.com/office/powerpoint/2010/main" val="194002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routine everyday operations—when you will need to</a:t>
            </a:r>
            <a:r>
              <a:rPr lang="en-US" baseline="0" dirty="0"/>
              <a:t> access control with most frequency—make it easy to access information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6</a:t>
            </a:fld>
            <a:endParaRPr lang="en-US"/>
          </a:p>
        </p:txBody>
      </p:sp>
    </p:spTree>
    <p:extLst>
      <p:ext uri="{BB962C8B-B14F-4D97-AF65-F5344CB8AC3E}">
        <p14:creationId xmlns:p14="http://schemas.microsoft.com/office/powerpoint/2010/main" val="48925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Provides for</a:t>
            </a:r>
            <a:r>
              <a:rPr lang="en-US" baseline="0" dirty="0"/>
              <a:t> even finer degrees of coordination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7</a:t>
            </a:fld>
            <a:endParaRPr lang="en-US"/>
          </a:p>
        </p:txBody>
      </p:sp>
    </p:spTree>
    <p:extLst>
      <p:ext uri="{BB962C8B-B14F-4D97-AF65-F5344CB8AC3E}">
        <p14:creationId xmlns:p14="http://schemas.microsoft.com/office/powerpoint/2010/main" val="7040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Provides for</a:t>
            </a:r>
            <a:r>
              <a:rPr lang="en-US" baseline="0" dirty="0"/>
              <a:t> even finer degrees of coordination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8</a:t>
            </a:fld>
            <a:endParaRPr lang="en-US"/>
          </a:p>
        </p:txBody>
      </p:sp>
    </p:spTree>
    <p:extLst>
      <p:ext uri="{BB962C8B-B14F-4D97-AF65-F5344CB8AC3E}">
        <p14:creationId xmlns:p14="http://schemas.microsoft.com/office/powerpoint/2010/main" val="277490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Provides for</a:t>
            </a:r>
            <a:r>
              <a:rPr lang="en-US" baseline="0" dirty="0"/>
              <a:t> even finer degrees of coordination</a:t>
            </a:r>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AD7E2DF8-AAB9-604A-8BFF-CCF16DF085B8}" type="slidenum">
              <a:rPr lang="en-US" smtClean="0"/>
              <a:t>9</a:t>
            </a:fld>
            <a:endParaRPr lang="en-US"/>
          </a:p>
        </p:txBody>
      </p:sp>
    </p:spTree>
    <p:extLst>
      <p:ext uri="{BB962C8B-B14F-4D97-AF65-F5344CB8AC3E}">
        <p14:creationId xmlns:p14="http://schemas.microsoft.com/office/powerpoint/2010/main" val="3535443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Triangle 8"/>
          <p:cNvSpPr/>
          <p:nvPr userDrawn="1"/>
        </p:nvSpPr>
        <p:spPr>
          <a:xfrm rot="19060622" flipH="1">
            <a:off x="-193469" y="-278814"/>
            <a:ext cx="9364010" cy="3945413"/>
          </a:xfrm>
          <a:custGeom>
            <a:avLst/>
            <a:gdLst>
              <a:gd name="connsiteX0" fmla="*/ 0 w 9056914"/>
              <a:gd name="connsiteY0" fmla="*/ 4206240 h 4206240"/>
              <a:gd name="connsiteX1" fmla="*/ 4528457 w 9056914"/>
              <a:gd name="connsiteY1" fmla="*/ 0 h 4206240"/>
              <a:gd name="connsiteX2" fmla="*/ 9056914 w 9056914"/>
              <a:gd name="connsiteY2" fmla="*/ 4206240 h 4206240"/>
              <a:gd name="connsiteX3" fmla="*/ 0 w 9056914"/>
              <a:gd name="connsiteY3" fmla="*/ 4206240 h 4206240"/>
              <a:gd name="connsiteX0" fmla="*/ 0 w 9056914"/>
              <a:gd name="connsiteY0" fmla="*/ 3579223 h 3579223"/>
              <a:gd name="connsiteX1" fmla="*/ 8307977 w 9056914"/>
              <a:gd name="connsiteY1" fmla="*/ 0 h 3579223"/>
              <a:gd name="connsiteX2" fmla="*/ 9056914 w 9056914"/>
              <a:gd name="connsiteY2" fmla="*/ 3579223 h 3579223"/>
              <a:gd name="connsiteX3" fmla="*/ 0 w 9056914"/>
              <a:gd name="connsiteY3" fmla="*/ 3579223 h 3579223"/>
              <a:gd name="connsiteX0" fmla="*/ 0 w 9178834"/>
              <a:gd name="connsiteY0" fmla="*/ 3579223 h 3579223"/>
              <a:gd name="connsiteX1" fmla="*/ 8307977 w 9178834"/>
              <a:gd name="connsiteY1" fmla="*/ 0 h 3579223"/>
              <a:gd name="connsiteX2" fmla="*/ 9178834 w 9178834"/>
              <a:gd name="connsiteY2" fmla="*/ 8708 h 3579223"/>
              <a:gd name="connsiteX3" fmla="*/ 0 w 9178834"/>
              <a:gd name="connsiteY3" fmla="*/ 3579223 h 3579223"/>
              <a:gd name="connsiteX0" fmla="*/ 0 w 9178834"/>
              <a:gd name="connsiteY0" fmla="*/ 3987946 h 3987946"/>
              <a:gd name="connsiteX1" fmla="*/ 8795599 w 9178834"/>
              <a:gd name="connsiteY1" fmla="*/ 0 h 3987946"/>
              <a:gd name="connsiteX2" fmla="*/ 9178834 w 9178834"/>
              <a:gd name="connsiteY2" fmla="*/ 417431 h 3987946"/>
              <a:gd name="connsiteX3" fmla="*/ 0 w 9178834"/>
              <a:gd name="connsiteY3" fmla="*/ 3987946 h 3987946"/>
              <a:gd name="connsiteX0" fmla="*/ 0 w 8863334"/>
              <a:gd name="connsiteY0" fmla="*/ 3700632 h 3700632"/>
              <a:gd name="connsiteX1" fmla="*/ 8480099 w 8863334"/>
              <a:gd name="connsiteY1" fmla="*/ 0 h 3700632"/>
              <a:gd name="connsiteX2" fmla="*/ 8863334 w 8863334"/>
              <a:gd name="connsiteY2" fmla="*/ 417431 h 3700632"/>
              <a:gd name="connsiteX3" fmla="*/ 0 w 8863334"/>
              <a:gd name="connsiteY3" fmla="*/ 3700632 h 3700632"/>
              <a:gd name="connsiteX0" fmla="*/ 0 w 9196999"/>
              <a:gd name="connsiteY0" fmla="*/ 3980932 h 3980932"/>
              <a:gd name="connsiteX1" fmla="*/ 8813764 w 9196999"/>
              <a:gd name="connsiteY1" fmla="*/ 0 h 3980932"/>
              <a:gd name="connsiteX2" fmla="*/ 9196999 w 9196999"/>
              <a:gd name="connsiteY2" fmla="*/ 417431 h 3980932"/>
              <a:gd name="connsiteX3" fmla="*/ 0 w 9196999"/>
              <a:gd name="connsiteY3" fmla="*/ 3980932 h 3980932"/>
              <a:gd name="connsiteX0" fmla="*/ 0 w 9257936"/>
              <a:gd name="connsiteY0" fmla="*/ 3965754 h 3965754"/>
              <a:gd name="connsiteX1" fmla="*/ 8874701 w 9257936"/>
              <a:gd name="connsiteY1" fmla="*/ 0 h 3965754"/>
              <a:gd name="connsiteX2" fmla="*/ 9257936 w 9257936"/>
              <a:gd name="connsiteY2" fmla="*/ 417431 h 3965754"/>
              <a:gd name="connsiteX3" fmla="*/ 0 w 9257936"/>
              <a:gd name="connsiteY3" fmla="*/ 3965754 h 3965754"/>
            </a:gdLst>
            <a:ahLst/>
            <a:cxnLst>
              <a:cxn ang="0">
                <a:pos x="connsiteX0" y="connsiteY0"/>
              </a:cxn>
              <a:cxn ang="0">
                <a:pos x="connsiteX1" y="connsiteY1"/>
              </a:cxn>
              <a:cxn ang="0">
                <a:pos x="connsiteX2" y="connsiteY2"/>
              </a:cxn>
              <a:cxn ang="0">
                <a:pos x="connsiteX3" y="connsiteY3"/>
              </a:cxn>
            </a:cxnLst>
            <a:rect l="l" t="t" r="r" b="b"/>
            <a:pathLst>
              <a:path w="9257936" h="3965754">
                <a:moveTo>
                  <a:pt x="0" y="3965754"/>
                </a:moveTo>
                <a:lnTo>
                  <a:pt x="8874701" y="0"/>
                </a:lnTo>
                <a:lnTo>
                  <a:pt x="9257936" y="417431"/>
                </a:lnTo>
                <a:lnTo>
                  <a:pt x="0" y="3965754"/>
                </a:lnTo>
                <a:close/>
              </a:path>
            </a:pathLst>
          </a:custGeom>
          <a:solidFill>
            <a:srgbClr val="FFD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6"/>
          <p:cNvSpPr/>
          <p:nvPr userDrawn="1"/>
        </p:nvSpPr>
        <p:spPr>
          <a:xfrm flipH="1">
            <a:off x="-2" y="65231"/>
            <a:ext cx="9152707" cy="5096438"/>
          </a:xfrm>
          <a:custGeom>
            <a:avLst/>
            <a:gdLst>
              <a:gd name="connsiteX0" fmla="*/ 0 w 9144000"/>
              <a:gd name="connsiteY0" fmla="*/ 5143500 h 5143500"/>
              <a:gd name="connsiteX1" fmla="*/ 0 w 9144000"/>
              <a:gd name="connsiteY1" fmla="*/ 0 h 5143500"/>
              <a:gd name="connsiteX2" fmla="*/ 9144000 w 9144000"/>
              <a:gd name="connsiteY2" fmla="*/ 5143500 h 5143500"/>
              <a:gd name="connsiteX3" fmla="*/ 0 w 9144000"/>
              <a:gd name="connsiteY3" fmla="*/ 5143500 h 5143500"/>
              <a:gd name="connsiteX0" fmla="*/ 0 w 9152709"/>
              <a:gd name="connsiteY0" fmla="*/ 5143500 h 5143500"/>
              <a:gd name="connsiteX1" fmla="*/ 0 w 9152709"/>
              <a:gd name="connsiteY1" fmla="*/ 0 h 5143500"/>
              <a:gd name="connsiteX2" fmla="*/ 9152709 w 9152709"/>
              <a:gd name="connsiteY2" fmla="*/ 3549832 h 5143500"/>
              <a:gd name="connsiteX3" fmla="*/ 0 w 9152709"/>
              <a:gd name="connsiteY3" fmla="*/ 5143500 h 5143500"/>
              <a:gd name="connsiteX0" fmla="*/ 0 w 9152709"/>
              <a:gd name="connsiteY0" fmla="*/ 5143500 h 5143500"/>
              <a:gd name="connsiteX1" fmla="*/ 0 w 9152709"/>
              <a:gd name="connsiteY1" fmla="*/ 0 h 5143500"/>
              <a:gd name="connsiteX2" fmla="*/ 9152709 w 9152709"/>
              <a:gd name="connsiteY2" fmla="*/ 3549832 h 5143500"/>
              <a:gd name="connsiteX3" fmla="*/ 0 w 9152709"/>
              <a:gd name="connsiteY3" fmla="*/ 5143500 h 5143500"/>
              <a:gd name="connsiteX0" fmla="*/ 0 w 9152709"/>
              <a:gd name="connsiteY0" fmla="*/ 5160305 h 5307379"/>
              <a:gd name="connsiteX1" fmla="*/ 0 w 9152709"/>
              <a:gd name="connsiteY1" fmla="*/ 16805 h 5307379"/>
              <a:gd name="connsiteX2" fmla="*/ 9152709 w 9152709"/>
              <a:gd name="connsiteY2" fmla="*/ 3566637 h 5307379"/>
              <a:gd name="connsiteX3" fmla="*/ 0 w 9152709"/>
              <a:gd name="connsiteY3" fmla="*/ 5160305 h 5307379"/>
              <a:gd name="connsiteX0" fmla="*/ 0 w 9152709"/>
              <a:gd name="connsiteY0" fmla="*/ 5166960 h 5314034"/>
              <a:gd name="connsiteX1" fmla="*/ 0 w 9152709"/>
              <a:gd name="connsiteY1" fmla="*/ 23460 h 5314034"/>
              <a:gd name="connsiteX2" fmla="*/ 9152709 w 9152709"/>
              <a:gd name="connsiteY2" fmla="*/ 3573292 h 5314034"/>
              <a:gd name="connsiteX3" fmla="*/ 0 w 9152709"/>
              <a:gd name="connsiteY3" fmla="*/ 5166960 h 5314034"/>
              <a:gd name="connsiteX0" fmla="*/ 0 w 9152709"/>
              <a:gd name="connsiteY0" fmla="*/ 5143500 h 5290574"/>
              <a:gd name="connsiteX1" fmla="*/ 0 w 9152709"/>
              <a:gd name="connsiteY1" fmla="*/ 0 h 5290574"/>
              <a:gd name="connsiteX2" fmla="*/ 9152709 w 9152709"/>
              <a:gd name="connsiteY2" fmla="*/ 3549832 h 5290574"/>
              <a:gd name="connsiteX3" fmla="*/ 0 w 9152709"/>
              <a:gd name="connsiteY3" fmla="*/ 5143500 h 5290574"/>
              <a:gd name="connsiteX0" fmla="*/ 0 w 9370874"/>
              <a:gd name="connsiteY0" fmla="*/ 5143500 h 5452403"/>
              <a:gd name="connsiteX1" fmla="*/ 0 w 9370874"/>
              <a:gd name="connsiteY1" fmla="*/ 0 h 5452403"/>
              <a:gd name="connsiteX2" fmla="*/ 9152709 w 9370874"/>
              <a:gd name="connsiteY2" fmla="*/ 3549832 h 5452403"/>
              <a:gd name="connsiteX3" fmla="*/ 5974080 w 9370874"/>
              <a:gd name="connsiteY3" fmla="*/ 4728755 h 5452403"/>
              <a:gd name="connsiteX4" fmla="*/ 0 w 9370874"/>
              <a:gd name="connsiteY4" fmla="*/ 5143500 h 5452403"/>
              <a:gd name="connsiteX0" fmla="*/ 0 w 9370874"/>
              <a:gd name="connsiteY0" fmla="*/ 5143500 h 5452403"/>
              <a:gd name="connsiteX1" fmla="*/ 0 w 9370874"/>
              <a:gd name="connsiteY1" fmla="*/ 0 h 5452403"/>
              <a:gd name="connsiteX2" fmla="*/ 9152709 w 9370874"/>
              <a:gd name="connsiteY2" fmla="*/ 3549832 h 5452403"/>
              <a:gd name="connsiteX3" fmla="*/ 5974080 w 9370874"/>
              <a:gd name="connsiteY3" fmla="*/ 4728755 h 5452403"/>
              <a:gd name="connsiteX4" fmla="*/ 0 w 9370874"/>
              <a:gd name="connsiteY4" fmla="*/ 5143500 h 5452403"/>
              <a:gd name="connsiteX0" fmla="*/ 0 w 10098357"/>
              <a:gd name="connsiteY0" fmla="*/ 5143500 h 5567746"/>
              <a:gd name="connsiteX1" fmla="*/ 0 w 10098357"/>
              <a:gd name="connsiteY1" fmla="*/ 0 h 5567746"/>
              <a:gd name="connsiteX2" fmla="*/ 9152709 w 10098357"/>
              <a:gd name="connsiteY2" fmla="*/ 3549832 h 5567746"/>
              <a:gd name="connsiteX3" fmla="*/ 9135291 w 10098357"/>
              <a:gd name="connsiteY3" fmla="*/ 5164183 h 5567746"/>
              <a:gd name="connsiteX4" fmla="*/ 0 w 10098357"/>
              <a:gd name="connsiteY4" fmla="*/ 5143500 h 5567746"/>
              <a:gd name="connsiteX0" fmla="*/ 0 w 9592670"/>
              <a:gd name="connsiteY0" fmla="*/ 5143500 h 5567746"/>
              <a:gd name="connsiteX1" fmla="*/ 0 w 9592670"/>
              <a:gd name="connsiteY1" fmla="*/ 0 h 5567746"/>
              <a:gd name="connsiteX2" fmla="*/ 9152709 w 9592670"/>
              <a:gd name="connsiteY2" fmla="*/ 3549832 h 5567746"/>
              <a:gd name="connsiteX3" fmla="*/ 9135291 w 9592670"/>
              <a:gd name="connsiteY3" fmla="*/ 5164183 h 5567746"/>
              <a:gd name="connsiteX4" fmla="*/ 0 w 9592670"/>
              <a:gd name="connsiteY4" fmla="*/ 5143500 h 5567746"/>
              <a:gd name="connsiteX0" fmla="*/ 0 w 9152709"/>
              <a:gd name="connsiteY0" fmla="*/ 5143500 h 5567746"/>
              <a:gd name="connsiteX1" fmla="*/ 0 w 9152709"/>
              <a:gd name="connsiteY1" fmla="*/ 0 h 5567746"/>
              <a:gd name="connsiteX2" fmla="*/ 9152709 w 9152709"/>
              <a:gd name="connsiteY2" fmla="*/ 3549832 h 5567746"/>
              <a:gd name="connsiteX3" fmla="*/ 9135291 w 9152709"/>
              <a:gd name="connsiteY3" fmla="*/ 5164183 h 5567746"/>
              <a:gd name="connsiteX4" fmla="*/ 0 w 9152709"/>
              <a:gd name="connsiteY4" fmla="*/ 5143500 h 5567746"/>
              <a:gd name="connsiteX0" fmla="*/ 0 w 9152709"/>
              <a:gd name="connsiteY0" fmla="*/ 5143500 h 5279258"/>
              <a:gd name="connsiteX1" fmla="*/ 0 w 9152709"/>
              <a:gd name="connsiteY1" fmla="*/ 0 h 5279258"/>
              <a:gd name="connsiteX2" fmla="*/ 9152709 w 9152709"/>
              <a:gd name="connsiteY2" fmla="*/ 3549832 h 5279258"/>
              <a:gd name="connsiteX3" fmla="*/ 9135291 w 9152709"/>
              <a:gd name="connsiteY3" fmla="*/ 5164183 h 5279258"/>
              <a:gd name="connsiteX4" fmla="*/ 0 w 9152709"/>
              <a:gd name="connsiteY4" fmla="*/ 5143500 h 5279258"/>
              <a:gd name="connsiteX0" fmla="*/ 0 w 9152709"/>
              <a:gd name="connsiteY0" fmla="*/ 5143500 h 5164183"/>
              <a:gd name="connsiteX1" fmla="*/ 0 w 9152709"/>
              <a:gd name="connsiteY1" fmla="*/ 0 h 5164183"/>
              <a:gd name="connsiteX2" fmla="*/ 9152709 w 9152709"/>
              <a:gd name="connsiteY2" fmla="*/ 3549832 h 5164183"/>
              <a:gd name="connsiteX3" fmla="*/ 9135291 w 9152709"/>
              <a:gd name="connsiteY3" fmla="*/ 5164183 h 5164183"/>
              <a:gd name="connsiteX4" fmla="*/ 0 w 9152709"/>
              <a:gd name="connsiteY4" fmla="*/ 5143500 h 516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709" h="5164183">
                <a:moveTo>
                  <a:pt x="0" y="5143500"/>
                </a:moveTo>
                <a:lnTo>
                  <a:pt x="0" y="0"/>
                </a:lnTo>
                <a:lnTo>
                  <a:pt x="9152709" y="3549832"/>
                </a:lnTo>
                <a:lnTo>
                  <a:pt x="9135291" y="5164183"/>
                </a:lnTo>
                <a:lnTo>
                  <a:pt x="0" y="51435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143000" y="841772"/>
            <a:ext cx="6858000" cy="1790700"/>
          </a:xfrm>
          <a:prstGeom prst="rect">
            <a:avLst/>
          </a:prstGeom>
        </p:spPr>
        <p:txBody>
          <a:bodyPr anchor="b">
            <a:normAutofit/>
          </a:bodyPr>
          <a:lstStyle>
            <a:lvl1pPr algn="r">
              <a:defRPr sz="2500" b="1" i="0">
                <a:solidFill>
                  <a:srgbClr val="FFEA98"/>
                </a:solidFill>
                <a:latin typeface="Arial" charset="0"/>
                <a:ea typeface="Arial" charset="0"/>
                <a:cs typeface="Arial" charset="0"/>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1143000" y="2701528"/>
            <a:ext cx="6858000" cy="1241822"/>
          </a:xfrm>
          <a:prstGeom prst="rect">
            <a:avLst/>
          </a:prstGeom>
        </p:spPr>
        <p:txBody>
          <a:bodyPr/>
          <a:lstStyle>
            <a:lvl1pPr marL="0" indent="0" algn="r">
              <a:buNone/>
              <a:defRPr sz="1800" baseline="0">
                <a:solidFill>
                  <a:srgbClr val="FFEA98"/>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(Presenters Name or 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34026" y="3957707"/>
            <a:ext cx="866974" cy="867335"/>
          </a:xfrm>
          <a:prstGeom prst="rect">
            <a:avLst/>
          </a:prstGeom>
        </p:spPr>
      </p:pic>
      <p:sp>
        <p:nvSpPr>
          <p:cNvPr id="12" name="Date Placeholder 3"/>
          <p:cNvSpPr txBox="1">
            <a:spLocks/>
          </p:cNvSpPr>
          <p:nvPr userDrawn="1"/>
        </p:nvSpPr>
        <p:spPr>
          <a:xfrm>
            <a:off x="133226" y="4763613"/>
            <a:ext cx="7008262" cy="273844"/>
          </a:xfrm>
          <a:prstGeom prst="rect">
            <a:avLst/>
          </a:prstGeom>
        </p:spPr>
        <p:txBody>
          <a:bodyPr/>
          <a:lstStyle>
            <a:defPPr>
              <a:defRPr lang="en-US"/>
            </a:defPPr>
            <a:lvl1pPr marL="0" algn="l" defTabSz="685800" rtl="0" eaLnBrk="1" latinLnBrk="0" hangingPunct="1">
              <a:defRPr sz="1000" kern="1200">
                <a:solidFill>
                  <a:schemeClr val="tx1">
                    <a:lumMod val="85000"/>
                    <a:lumOff val="1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00" b="0" i="0" dirty="0">
                <a:solidFill>
                  <a:schemeClr val="bg2">
                    <a:lumMod val="50000"/>
                  </a:schemeClr>
                </a:solidFill>
                <a:latin typeface="Arial" charset="0"/>
                <a:ea typeface="Arial" charset="0"/>
                <a:cs typeface="Arial" charset="0"/>
              </a:rPr>
              <a:t>© S&amp;C Electric Company 2018, all rights reserved.</a:t>
            </a:r>
            <a:r>
              <a:rPr lang="en-US" sz="800" dirty="0"/>
              <a:t>	</a:t>
            </a:r>
            <a:r>
              <a:rPr lang="en-US" sz="800" dirty="0">
                <a:solidFill>
                  <a:schemeClr val="bg2">
                    <a:lumMod val="50000"/>
                  </a:schemeClr>
                </a:solidFill>
                <a:latin typeface="Arial" charset="0"/>
                <a:ea typeface="Arial" charset="0"/>
                <a:cs typeface="Arial" charset="0"/>
              </a:rPr>
              <a:t>January 15, 2018	680-3000</a:t>
            </a:r>
          </a:p>
          <a:p>
            <a:endParaRPr lang="en-US" dirty="0"/>
          </a:p>
        </p:txBody>
      </p:sp>
    </p:spTree>
    <p:extLst>
      <p:ext uri="{BB962C8B-B14F-4D97-AF65-F5344CB8AC3E}">
        <p14:creationId xmlns:p14="http://schemas.microsoft.com/office/powerpoint/2010/main" val="1562015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2608" y="2141220"/>
            <a:ext cx="866974" cy="867335"/>
          </a:xfrm>
          <a:prstGeom prst="rect">
            <a:avLst/>
          </a:prstGeom>
        </p:spPr>
      </p:pic>
      <p:sp>
        <p:nvSpPr>
          <p:cNvPr id="3" name="Date Placeholder 3"/>
          <p:cNvSpPr>
            <a:spLocks noGrp="1"/>
          </p:cNvSpPr>
          <p:nvPr>
            <p:ph type="dt" sz="half" idx="10"/>
          </p:nvPr>
        </p:nvSpPr>
        <p:spPr>
          <a:xfrm>
            <a:off x="3278966" y="4763613"/>
            <a:ext cx="2514258" cy="273844"/>
          </a:xfrm>
          <a:prstGeom prst="rect">
            <a:avLst/>
          </a:prstGeom>
        </p:spPr>
        <p:txBody>
          <a:bodyPr/>
          <a:lstStyle>
            <a:lvl1pPr>
              <a:defRPr lang="en-US" sz="800" b="0" i="0" smtClean="0">
                <a:solidFill>
                  <a:schemeClr val="bg2">
                    <a:lumMod val="50000"/>
                  </a:schemeClr>
                </a:solidFill>
                <a:effectLst/>
                <a:latin typeface="Arial" charset="0"/>
                <a:ea typeface="Arial" charset="0"/>
                <a:cs typeface="Arial" charset="0"/>
              </a:defRPr>
            </a:lvl1pPr>
          </a:lstStyle>
          <a:p>
            <a:r>
              <a:rPr lang="en-US" dirty="0"/>
              <a:t>© S&amp;C Electric Company 2018, all rights reserved.</a:t>
            </a:r>
          </a:p>
        </p:txBody>
      </p:sp>
    </p:spTree>
    <p:extLst>
      <p:ext uri="{BB962C8B-B14F-4D97-AF65-F5344CB8AC3E}">
        <p14:creationId xmlns:p14="http://schemas.microsoft.com/office/powerpoint/2010/main" val="165943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riangle 8"/>
          <p:cNvSpPr/>
          <p:nvPr userDrawn="1"/>
        </p:nvSpPr>
        <p:spPr>
          <a:xfrm rot="19060622" flipH="1">
            <a:off x="-172796" y="-353069"/>
            <a:ext cx="9257936" cy="3965754"/>
          </a:xfrm>
          <a:custGeom>
            <a:avLst/>
            <a:gdLst>
              <a:gd name="connsiteX0" fmla="*/ 0 w 9056914"/>
              <a:gd name="connsiteY0" fmla="*/ 4206240 h 4206240"/>
              <a:gd name="connsiteX1" fmla="*/ 4528457 w 9056914"/>
              <a:gd name="connsiteY1" fmla="*/ 0 h 4206240"/>
              <a:gd name="connsiteX2" fmla="*/ 9056914 w 9056914"/>
              <a:gd name="connsiteY2" fmla="*/ 4206240 h 4206240"/>
              <a:gd name="connsiteX3" fmla="*/ 0 w 9056914"/>
              <a:gd name="connsiteY3" fmla="*/ 4206240 h 4206240"/>
              <a:gd name="connsiteX0" fmla="*/ 0 w 9056914"/>
              <a:gd name="connsiteY0" fmla="*/ 3579223 h 3579223"/>
              <a:gd name="connsiteX1" fmla="*/ 8307977 w 9056914"/>
              <a:gd name="connsiteY1" fmla="*/ 0 h 3579223"/>
              <a:gd name="connsiteX2" fmla="*/ 9056914 w 9056914"/>
              <a:gd name="connsiteY2" fmla="*/ 3579223 h 3579223"/>
              <a:gd name="connsiteX3" fmla="*/ 0 w 9056914"/>
              <a:gd name="connsiteY3" fmla="*/ 3579223 h 3579223"/>
              <a:gd name="connsiteX0" fmla="*/ 0 w 9178834"/>
              <a:gd name="connsiteY0" fmla="*/ 3579223 h 3579223"/>
              <a:gd name="connsiteX1" fmla="*/ 8307977 w 9178834"/>
              <a:gd name="connsiteY1" fmla="*/ 0 h 3579223"/>
              <a:gd name="connsiteX2" fmla="*/ 9178834 w 9178834"/>
              <a:gd name="connsiteY2" fmla="*/ 8708 h 3579223"/>
              <a:gd name="connsiteX3" fmla="*/ 0 w 9178834"/>
              <a:gd name="connsiteY3" fmla="*/ 3579223 h 3579223"/>
              <a:gd name="connsiteX0" fmla="*/ 0 w 9178834"/>
              <a:gd name="connsiteY0" fmla="*/ 3987946 h 3987946"/>
              <a:gd name="connsiteX1" fmla="*/ 8795599 w 9178834"/>
              <a:gd name="connsiteY1" fmla="*/ 0 h 3987946"/>
              <a:gd name="connsiteX2" fmla="*/ 9178834 w 9178834"/>
              <a:gd name="connsiteY2" fmla="*/ 417431 h 3987946"/>
              <a:gd name="connsiteX3" fmla="*/ 0 w 9178834"/>
              <a:gd name="connsiteY3" fmla="*/ 3987946 h 3987946"/>
              <a:gd name="connsiteX0" fmla="*/ 0 w 8863334"/>
              <a:gd name="connsiteY0" fmla="*/ 3700632 h 3700632"/>
              <a:gd name="connsiteX1" fmla="*/ 8480099 w 8863334"/>
              <a:gd name="connsiteY1" fmla="*/ 0 h 3700632"/>
              <a:gd name="connsiteX2" fmla="*/ 8863334 w 8863334"/>
              <a:gd name="connsiteY2" fmla="*/ 417431 h 3700632"/>
              <a:gd name="connsiteX3" fmla="*/ 0 w 8863334"/>
              <a:gd name="connsiteY3" fmla="*/ 3700632 h 3700632"/>
              <a:gd name="connsiteX0" fmla="*/ 0 w 9196999"/>
              <a:gd name="connsiteY0" fmla="*/ 3980932 h 3980932"/>
              <a:gd name="connsiteX1" fmla="*/ 8813764 w 9196999"/>
              <a:gd name="connsiteY1" fmla="*/ 0 h 3980932"/>
              <a:gd name="connsiteX2" fmla="*/ 9196999 w 9196999"/>
              <a:gd name="connsiteY2" fmla="*/ 417431 h 3980932"/>
              <a:gd name="connsiteX3" fmla="*/ 0 w 9196999"/>
              <a:gd name="connsiteY3" fmla="*/ 3980932 h 3980932"/>
              <a:gd name="connsiteX0" fmla="*/ 0 w 9257936"/>
              <a:gd name="connsiteY0" fmla="*/ 3965754 h 3965754"/>
              <a:gd name="connsiteX1" fmla="*/ 8874701 w 9257936"/>
              <a:gd name="connsiteY1" fmla="*/ 0 h 3965754"/>
              <a:gd name="connsiteX2" fmla="*/ 9257936 w 9257936"/>
              <a:gd name="connsiteY2" fmla="*/ 417431 h 3965754"/>
              <a:gd name="connsiteX3" fmla="*/ 0 w 9257936"/>
              <a:gd name="connsiteY3" fmla="*/ 3965754 h 3965754"/>
            </a:gdLst>
            <a:ahLst/>
            <a:cxnLst>
              <a:cxn ang="0">
                <a:pos x="connsiteX0" y="connsiteY0"/>
              </a:cxn>
              <a:cxn ang="0">
                <a:pos x="connsiteX1" y="connsiteY1"/>
              </a:cxn>
              <a:cxn ang="0">
                <a:pos x="connsiteX2" y="connsiteY2"/>
              </a:cxn>
              <a:cxn ang="0">
                <a:pos x="connsiteX3" y="connsiteY3"/>
              </a:cxn>
            </a:cxnLst>
            <a:rect l="l" t="t" r="r" b="b"/>
            <a:pathLst>
              <a:path w="9257936" h="3965754">
                <a:moveTo>
                  <a:pt x="0" y="3965754"/>
                </a:moveTo>
                <a:lnTo>
                  <a:pt x="8874701" y="0"/>
                </a:lnTo>
                <a:lnTo>
                  <a:pt x="9257936" y="417431"/>
                </a:lnTo>
                <a:lnTo>
                  <a:pt x="0" y="3965754"/>
                </a:lnTo>
                <a:close/>
              </a:path>
            </a:pathLst>
          </a:custGeom>
          <a:solidFill>
            <a:srgbClr val="FFD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6"/>
          <p:cNvSpPr/>
          <p:nvPr userDrawn="1"/>
        </p:nvSpPr>
        <p:spPr>
          <a:xfrm flipH="1">
            <a:off x="-1" y="-1"/>
            <a:ext cx="9152706" cy="5143501"/>
          </a:xfrm>
          <a:custGeom>
            <a:avLst/>
            <a:gdLst>
              <a:gd name="connsiteX0" fmla="*/ 0 w 9144000"/>
              <a:gd name="connsiteY0" fmla="*/ 5143500 h 5143500"/>
              <a:gd name="connsiteX1" fmla="*/ 0 w 9144000"/>
              <a:gd name="connsiteY1" fmla="*/ 0 h 5143500"/>
              <a:gd name="connsiteX2" fmla="*/ 9144000 w 9144000"/>
              <a:gd name="connsiteY2" fmla="*/ 5143500 h 5143500"/>
              <a:gd name="connsiteX3" fmla="*/ 0 w 9144000"/>
              <a:gd name="connsiteY3" fmla="*/ 5143500 h 5143500"/>
              <a:gd name="connsiteX0" fmla="*/ 0 w 9152709"/>
              <a:gd name="connsiteY0" fmla="*/ 5143500 h 5143500"/>
              <a:gd name="connsiteX1" fmla="*/ 0 w 9152709"/>
              <a:gd name="connsiteY1" fmla="*/ 0 h 5143500"/>
              <a:gd name="connsiteX2" fmla="*/ 9152709 w 9152709"/>
              <a:gd name="connsiteY2" fmla="*/ 3549832 h 5143500"/>
              <a:gd name="connsiteX3" fmla="*/ 0 w 9152709"/>
              <a:gd name="connsiteY3" fmla="*/ 5143500 h 5143500"/>
              <a:gd name="connsiteX0" fmla="*/ 0 w 9152709"/>
              <a:gd name="connsiteY0" fmla="*/ 5143500 h 5143500"/>
              <a:gd name="connsiteX1" fmla="*/ 0 w 9152709"/>
              <a:gd name="connsiteY1" fmla="*/ 0 h 5143500"/>
              <a:gd name="connsiteX2" fmla="*/ 9152709 w 9152709"/>
              <a:gd name="connsiteY2" fmla="*/ 3549832 h 5143500"/>
              <a:gd name="connsiteX3" fmla="*/ 0 w 9152709"/>
              <a:gd name="connsiteY3" fmla="*/ 5143500 h 5143500"/>
              <a:gd name="connsiteX0" fmla="*/ 0 w 9152709"/>
              <a:gd name="connsiteY0" fmla="*/ 5160305 h 5307379"/>
              <a:gd name="connsiteX1" fmla="*/ 0 w 9152709"/>
              <a:gd name="connsiteY1" fmla="*/ 16805 h 5307379"/>
              <a:gd name="connsiteX2" fmla="*/ 9152709 w 9152709"/>
              <a:gd name="connsiteY2" fmla="*/ 3566637 h 5307379"/>
              <a:gd name="connsiteX3" fmla="*/ 0 w 9152709"/>
              <a:gd name="connsiteY3" fmla="*/ 5160305 h 5307379"/>
              <a:gd name="connsiteX0" fmla="*/ 0 w 9152709"/>
              <a:gd name="connsiteY0" fmla="*/ 5166960 h 5314034"/>
              <a:gd name="connsiteX1" fmla="*/ 0 w 9152709"/>
              <a:gd name="connsiteY1" fmla="*/ 23460 h 5314034"/>
              <a:gd name="connsiteX2" fmla="*/ 9152709 w 9152709"/>
              <a:gd name="connsiteY2" fmla="*/ 3573292 h 5314034"/>
              <a:gd name="connsiteX3" fmla="*/ 0 w 9152709"/>
              <a:gd name="connsiteY3" fmla="*/ 5166960 h 5314034"/>
              <a:gd name="connsiteX0" fmla="*/ 0 w 9152709"/>
              <a:gd name="connsiteY0" fmla="*/ 5143500 h 5290574"/>
              <a:gd name="connsiteX1" fmla="*/ 0 w 9152709"/>
              <a:gd name="connsiteY1" fmla="*/ 0 h 5290574"/>
              <a:gd name="connsiteX2" fmla="*/ 9152709 w 9152709"/>
              <a:gd name="connsiteY2" fmla="*/ 3549832 h 5290574"/>
              <a:gd name="connsiteX3" fmla="*/ 0 w 9152709"/>
              <a:gd name="connsiteY3" fmla="*/ 5143500 h 5290574"/>
              <a:gd name="connsiteX0" fmla="*/ 0 w 9370874"/>
              <a:gd name="connsiteY0" fmla="*/ 5143500 h 5452403"/>
              <a:gd name="connsiteX1" fmla="*/ 0 w 9370874"/>
              <a:gd name="connsiteY1" fmla="*/ 0 h 5452403"/>
              <a:gd name="connsiteX2" fmla="*/ 9152709 w 9370874"/>
              <a:gd name="connsiteY2" fmla="*/ 3549832 h 5452403"/>
              <a:gd name="connsiteX3" fmla="*/ 5974080 w 9370874"/>
              <a:gd name="connsiteY3" fmla="*/ 4728755 h 5452403"/>
              <a:gd name="connsiteX4" fmla="*/ 0 w 9370874"/>
              <a:gd name="connsiteY4" fmla="*/ 5143500 h 5452403"/>
              <a:gd name="connsiteX0" fmla="*/ 0 w 9370874"/>
              <a:gd name="connsiteY0" fmla="*/ 5143500 h 5452403"/>
              <a:gd name="connsiteX1" fmla="*/ 0 w 9370874"/>
              <a:gd name="connsiteY1" fmla="*/ 0 h 5452403"/>
              <a:gd name="connsiteX2" fmla="*/ 9152709 w 9370874"/>
              <a:gd name="connsiteY2" fmla="*/ 3549832 h 5452403"/>
              <a:gd name="connsiteX3" fmla="*/ 5974080 w 9370874"/>
              <a:gd name="connsiteY3" fmla="*/ 4728755 h 5452403"/>
              <a:gd name="connsiteX4" fmla="*/ 0 w 9370874"/>
              <a:gd name="connsiteY4" fmla="*/ 5143500 h 5452403"/>
              <a:gd name="connsiteX0" fmla="*/ 0 w 10098357"/>
              <a:gd name="connsiteY0" fmla="*/ 5143500 h 5567746"/>
              <a:gd name="connsiteX1" fmla="*/ 0 w 10098357"/>
              <a:gd name="connsiteY1" fmla="*/ 0 h 5567746"/>
              <a:gd name="connsiteX2" fmla="*/ 9152709 w 10098357"/>
              <a:gd name="connsiteY2" fmla="*/ 3549832 h 5567746"/>
              <a:gd name="connsiteX3" fmla="*/ 9135291 w 10098357"/>
              <a:gd name="connsiteY3" fmla="*/ 5164183 h 5567746"/>
              <a:gd name="connsiteX4" fmla="*/ 0 w 10098357"/>
              <a:gd name="connsiteY4" fmla="*/ 5143500 h 5567746"/>
              <a:gd name="connsiteX0" fmla="*/ 0 w 9592670"/>
              <a:gd name="connsiteY0" fmla="*/ 5143500 h 5567746"/>
              <a:gd name="connsiteX1" fmla="*/ 0 w 9592670"/>
              <a:gd name="connsiteY1" fmla="*/ 0 h 5567746"/>
              <a:gd name="connsiteX2" fmla="*/ 9152709 w 9592670"/>
              <a:gd name="connsiteY2" fmla="*/ 3549832 h 5567746"/>
              <a:gd name="connsiteX3" fmla="*/ 9135291 w 9592670"/>
              <a:gd name="connsiteY3" fmla="*/ 5164183 h 5567746"/>
              <a:gd name="connsiteX4" fmla="*/ 0 w 9592670"/>
              <a:gd name="connsiteY4" fmla="*/ 5143500 h 5567746"/>
              <a:gd name="connsiteX0" fmla="*/ 0 w 9152709"/>
              <a:gd name="connsiteY0" fmla="*/ 5143500 h 5567746"/>
              <a:gd name="connsiteX1" fmla="*/ 0 w 9152709"/>
              <a:gd name="connsiteY1" fmla="*/ 0 h 5567746"/>
              <a:gd name="connsiteX2" fmla="*/ 9152709 w 9152709"/>
              <a:gd name="connsiteY2" fmla="*/ 3549832 h 5567746"/>
              <a:gd name="connsiteX3" fmla="*/ 9135291 w 9152709"/>
              <a:gd name="connsiteY3" fmla="*/ 5164183 h 5567746"/>
              <a:gd name="connsiteX4" fmla="*/ 0 w 9152709"/>
              <a:gd name="connsiteY4" fmla="*/ 5143500 h 5567746"/>
              <a:gd name="connsiteX0" fmla="*/ 0 w 9152709"/>
              <a:gd name="connsiteY0" fmla="*/ 5143500 h 5279258"/>
              <a:gd name="connsiteX1" fmla="*/ 0 w 9152709"/>
              <a:gd name="connsiteY1" fmla="*/ 0 h 5279258"/>
              <a:gd name="connsiteX2" fmla="*/ 9152709 w 9152709"/>
              <a:gd name="connsiteY2" fmla="*/ 3549832 h 5279258"/>
              <a:gd name="connsiteX3" fmla="*/ 9135291 w 9152709"/>
              <a:gd name="connsiteY3" fmla="*/ 5164183 h 5279258"/>
              <a:gd name="connsiteX4" fmla="*/ 0 w 9152709"/>
              <a:gd name="connsiteY4" fmla="*/ 5143500 h 5279258"/>
              <a:gd name="connsiteX0" fmla="*/ 0 w 9152709"/>
              <a:gd name="connsiteY0" fmla="*/ 5143500 h 5164183"/>
              <a:gd name="connsiteX1" fmla="*/ 0 w 9152709"/>
              <a:gd name="connsiteY1" fmla="*/ 0 h 5164183"/>
              <a:gd name="connsiteX2" fmla="*/ 9152709 w 9152709"/>
              <a:gd name="connsiteY2" fmla="*/ 3549832 h 5164183"/>
              <a:gd name="connsiteX3" fmla="*/ 9135291 w 9152709"/>
              <a:gd name="connsiteY3" fmla="*/ 5164183 h 5164183"/>
              <a:gd name="connsiteX4" fmla="*/ 0 w 9152709"/>
              <a:gd name="connsiteY4" fmla="*/ 5143500 h 516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709" h="5164183">
                <a:moveTo>
                  <a:pt x="0" y="5143500"/>
                </a:moveTo>
                <a:lnTo>
                  <a:pt x="0" y="0"/>
                </a:lnTo>
                <a:lnTo>
                  <a:pt x="9152709" y="3549832"/>
                </a:lnTo>
                <a:lnTo>
                  <a:pt x="9135291" y="5164183"/>
                </a:lnTo>
                <a:lnTo>
                  <a:pt x="0" y="51435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02608" y="2141220"/>
            <a:ext cx="866974" cy="867335"/>
          </a:xfrm>
          <a:prstGeom prst="rect">
            <a:avLst/>
          </a:prstGeom>
        </p:spPr>
      </p:pic>
      <p:sp>
        <p:nvSpPr>
          <p:cNvPr id="5" name="Right Triangle 6"/>
          <p:cNvSpPr/>
          <p:nvPr userDrawn="1"/>
        </p:nvSpPr>
        <p:spPr>
          <a:xfrm flipH="1">
            <a:off x="-2" y="47063"/>
            <a:ext cx="9152707" cy="5096438"/>
          </a:xfrm>
          <a:custGeom>
            <a:avLst/>
            <a:gdLst>
              <a:gd name="connsiteX0" fmla="*/ 0 w 9144000"/>
              <a:gd name="connsiteY0" fmla="*/ 5143500 h 5143500"/>
              <a:gd name="connsiteX1" fmla="*/ 0 w 9144000"/>
              <a:gd name="connsiteY1" fmla="*/ 0 h 5143500"/>
              <a:gd name="connsiteX2" fmla="*/ 9144000 w 9144000"/>
              <a:gd name="connsiteY2" fmla="*/ 5143500 h 5143500"/>
              <a:gd name="connsiteX3" fmla="*/ 0 w 9144000"/>
              <a:gd name="connsiteY3" fmla="*/ 5143500 h 5143500"/>
              <a:gd name="connsiteX0" fmla="*/ 0 w 9152709"/>
              <a:gd name="connsiteY0" fmla="*/ 5143500 h 5143500"/>
              <a:gd name="connsiteX1" fmla="*/ 0 w 9152709"/>
              <a:gd name="connsiteY1" fmla="*/ 0 h 5143500"/>
              <a:gd name="connsiteX2" fmla="*/ 9152709 w 9152709"/>
              <a:gd name="connsiteY2" fmla="*/ 3549832 h 5143500"/>
              <a:gd name="connsiteX3" fmla="*/ 0 w 9152709"/>
              <a:gd name="connsiteY3" fmla="*/ 5143500 h 5143500"/>
              <a:gd name="connsiteX0" fmla="*/ 0 w 9152709"/>
              <a:gd name="connsiteY0" fmla="*/ 5143500 h 5143500"/>
              <a:gd name="connsiteX1" fmla="*/ 0 w 9152709"/>
              <a:gd name="connsiteY1" fmla="*/ 0 h 5143500"/>
              <a:gd name="connsiteX2" fmla="*/ 9152709 w 9152709"/>
              <a:gd name="connsiteY2" fmla="*/ 3549832 h 5143500"/>
              <a:gd name="connsiteX3" fmla="*/ 0 w 9152709"/>
              <a:gd name="connsiteY3" fmla="*/ 5143500 h 5143500"/>
              <a:gd name="connsiteX0" fmla="*/ 0 w 9152709"/>
              <a:gd name="connsiteY0" fmla="*/ 5160305 h 5307379"/>
              <a:gd name="connsiteX1" fmla="*/ 0 w 9152709"/>
              <a:gd name="connsiteY1" fmla="*/ 16805 h 5307379"/>
              <a:gd name="connsiteX2" fmla="*/ 9152709 w 9152709"/>
              <a:gd name="connsiteY2" fmla="*/ 3566637 h 5307379"/>
              <a:gd name="connsiteX3" fmla="*/ 0 w 9152709"/>
              <a:gd name="connsiteY3" fmla="*/ 5160305 h 5307379"/>
              <a:gd name="connsiteX0" fmla="*/ 0 w 9152709"/>
              <a:gd name="connsiteY0" fmla="*/ 5166960 h 5314034"/>
              <a:gd name="connsiteX1" fmla="*/ 0 w 9152709"/>
              <a:gd name="connsiteY1" fmla="*/ 23460 h 5314034"/>
              <a:gd name="connsiteX2" fmla="*/ 9152709 w 9152709"/>
              <a:gd name="connsiteY2" fmla="*/ 3573292 h 5314034"/>
              <a:gd name="connsiteX3" fmla="*/ 0 w 9152709"/>
              <a:gd name="connsiteY3" fmla="*/ 5166960 h 5314034"/>
              <a:gd name="connsiteX0" fmla="*/ 0 w 9152709"/>
              <a:gd name="connsiteY0" fmla="*/ 5143500 h 5290574"/>
              <a:gd name="connsiteX1" fmla="*/ 0 w 9152709"/>
              <a:gd name="connsiteY1" fmla="*/ 0 h 5290574"/>
              <a:gd name="connsiteX2" fmla="*/ 9152709 w 9152709"/>
              <a:gd name="connsiteY2" fmla="*/ 3549832 h 5290574"/>
              <a:gd name="connsiteX3" fmla="*/ 0 w 9152709"/>
              <a:gd name="connsiteY3" fmla="*/ 5143500 h 5290574"/>
              <a:gd name="connsiteX0" fmla="*/ 0 w 9370874"/>
              <a:gd name="connsiteY0" fmla="*/ 5143500 h 5452403"/>
              <a:gd name="connsiteX1" fmla="*/ 0 w 9370874"/>
              <a:gd name="connsiteY1" fmla="*/ 0 h 5452403"/>
              <a:gd name="connsiteX2" fmla="*/ 9152709 w 9370874"/>
              <a:gd name="connsiteY2" fmla="*/ 3549832 h 5452403"/>
              <a:gd name="connsiteX3" fmla="*/ 5974080 w 9370874"/>
              <a:gd name="connsiteY3" fmla="*/ 4728755 h 5452403"/>
              <a:gd name="connsiteX4" fmla="*/ 0 w 9370874"/>
              <a:gd name="connsiteY4" fmla="*/ 5143500 h 5452403"/>
              <a:gd name="connsiteX0" fmla="*/ 0 w 9370874"/>
              <a:gd name="connsiteY0" fmla="*/ 5143500 h 5452403"/>
              <a:gd name="connsiteX1" fmla="*/ 0 w 9370874"/>
              <a:gd name="connsiteY1" fmla="*/ 0 h 5452403"/>
              <a:gd name="connsiteX2" fmla="*/ 9152709 w 9370874"/>
              <a:gd name="connsiteY2" fmla="*/ 3549832 h 5452403"/>
              <a:gd name="connsiteX3" fmla="*/ 5974080 w 9370874"/>
              <a:gd name="connsiteY3" fmla="*/ 4728755 h 5452403"/>
              <a:gd name="connsiteX4" fmla="*/ 0 w 9370874"/>
              <a:gd name="connsiteY4" fmla="*/ 5143500 h 5452403"/>
              <a:gd name="connsiteX0" fmla="*/ 0 w 10098357"/>
              <a:gd name="connsiteY0" fmla="*/ 5143500 h 5567746"/>
              <a:gd name="connsiteX1" fmla="*/ 0 w 10098357"/>
              <a:gd name="connsiteY1" fmla="*/ 0 h 5567746"/>
              <a:gd name="connsiteX2" fmla="*/ 9152709 w 10098357"/>
              <a:gd name="connsiteY2" fmla="*/ 3549832 h 5567746"/>
              <a:gd name="connsiteX3" fmla="*/ 9135291 w 10098357"/>
              <a:gd name="connsiteY3" fmla="*/ 5164183 h 5567746"/>
              <a:gd name="connsiteX4" fmla="*/ 0 w 10098357"/>
              <a:gd name="connsiteY4" fmla="*/ 5143500 h 5567746"/>
              <a:gd name="connsiteX0" fmla="*/ 0 w 9592670"/>
              <a:gd name="connsiteY0" fmla="*/ 5143500 h 5567746"/>
              <a:gd name="connsiteX1" fmla="*/ 0 w 9592670"/>
              <a:gd name="connsiteY1" fmla="*/ 0 h 5567746"/>
              <a:gd name="connsiteX2" fmla="*/ 9152709 w 9592670"/>
              <a:gd name="connsiteY2" fmla="*/ 3549832 h 5567746"/>
              <a:gd name="connsiteX3" fmla="*/ 9135291 w 9592670"/>
              <a:gd name="connsiteY3" fmla="*/ 5164183 h 5567746"/>
              <a:gd name="connsiteX4" fmla="*/ 0 w 9592670"/>
              <a:gd name="connsiteY4" fmla="*/ 5143500 h 5567746"/>
              <a:gd name="connsiteX0" fmla="*/ 0 w 9152709"/>
              <a:gd name="connsiteY0" fmla="*/ 5143500 h 5567746"/>
              <a:gd name="connsiteX1" fmla="*/ 0 w 9152709"/>
              <a:gd name="connsiteY1" fmla="*/ 0 h 5567746"/>
              <a:gd name="connsiteX2" fmla="*/ 9152709 w 9152709"/>
              <a:gd name="connsiteY2" fmla="*/ 3549832 h 5567746"/>
              <a:gd name="connsiteX3" fmla="*/ 9135291 w 9152709"/>
              <a:gd name="connsiteY3" fmla="*/ 5164183 h 5567746"/>
              <a:gd name="connsiteX4" fmla="*/ 0 w 9152709"/>
              <a:gd name="connsiteY4" fmla="*/ 5143500 h 5567746"/>
              <a:gd name="connsiteX0" fmla="*/ 0 w 9152709"/>
              <a:gd name="connsiteY0" fmla="*/ 5143500 h 5279258"/>
              <a:gd name="connsiteX1" fmla="*/ 0 w 9152709"/>
              <a:gd name="connsiteY1" fmla="*/ 0 h 5279258"/>
              <a:gd name="connsiteX2" fmla="*/ 9152709 w 9152709"/>
              <a:gd name="connsiteY2" fmla="*/ 3549832 h 5279258"/>
              <a:gd name="connsiteX3" fmla="*/ 9135291 w 9152709"/>
              <a:gd name="connsiteY3" fmla="*/ 5164183 h 5279258"/>
              <a:gd name="connsiteX4" fmla="*/ 0 w 9152709"/>
              <a:gd name="connsiteY4" fmla="*/ 5143500 h 5279258"/>
              <a:gd name="connsiteX0" fmla="*/ 0 w 9152709"/>
              <a:gd name="connsiteY0" fmla="*/ 5143500 h 5164183"/>
              <a:gd name="connsiteX1" fmla="*/ 0 w 9152709"/>
              <a:gd name="connsiteY1" fmla="*/ 0 h 5164183"/>
              <a:gd name="connsiteX2" fmla="*/ 9152709 w 9152709"/>
              <a:gd name="connsiteY2" fmla="*/ 3549832 h 5164183"/>
              <a:gd name="connsiteX3" fmla="*/ 9135291 w 9152709"/>
              <a:gd name="connsiteY3" fmla="*/ 5164183 h 5164183"/>
              <a:gd name="connsiteX4" fmla="*/ 0 w 9152709"/>
              <a:gd name="connsiteY4" fmla="*/ 5143500 h 516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709" h="5164183">
                <a:moveTo>
                  <a:pt x="0" y="5143500"/>
                </a:moveTo>
                <a:lnTo>
                  <a:pt x="0" y="0"/>
                </a:lnTo>
                <a:lnTo>
                  <a:pt x="9152709" y="3549832"/>
                </a:lnTo>
                <a:lnTo>
                  <a:pt x="9135291" y="5164183"/>
                </a:lnTo>
                <a:lnTo>
                  <a:pt x="0" y="51435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3948615" y="3102495"/>
            <a:ext cx="1255472" cy="338554"/>
          </a:xfrm>
          <a:prstGeom prst="rect">
            <a:avLst/>
          </a:prstGeom>
          <a:noFill/>
        </p:spPr>
        <p:txBody>
          <a:bodyPr wrap="none" rtlCol="0">
            <a:spAutoFit/>
          </a:bodyPr>
          <a:lstStyle/>
          <a:p>
            <a:r>
              <a:rPr lang="en-US" sz="1600" b="1" dirty="0" err="1">
                <a:solidFill>
                  <a:schemeClr val="bg1"/>
                </a:solidFill>
                <a:latin typeface="Arial" charset="0"/>
                <a:ea typeface="Arial" charset="0"/>
                <a:cs typeface="Arial" charset="0"/>
              </a:rPr>
              <a:t>sandc.com</a:t>
            </a:r>
            <a:endParaRPr lang="en-US" sz="1600" b="1" dirty="0">
              <a:solidFill>
                <a:schemeClr val="bg1"/>
              </a:solidFill>
              <a:latin typeface="Arial" charset="0"/>
              <a:ea typeface="Arial" charset="0"/>
              <a:cs typeface="Arial"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4560" y="3578871"/>
            <a:ext cx="1723583" cy="288882"/>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2864" y="2230445"/>
            <a:ext cx="866974" cy="867335"/>
          </a:xfrm>
          <a:prstGeom prst="rect">
            <a:avLst/>
          </a:prstGeom>
        </p:spPr>
      </p:pic>
      <p:sp>
        <p:nvSpPr>
          <p:cNvPr id="13" name="TextBox 12"/>
          <p:cNvSpPr txBox="1"/>
          <p:nvPr userDrawn="1"/>
        </p:nvSpPr>
        <p:spPr>
          <a:xfrm>
            <a:off x="3240190" y="4005575"/>
            <a:ext cx="2591809" cy="215444"/>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00" b="0" i="0" dirty="0">
                <a:solidFill>
                  <a:schemeClr val="bg2">
                    <a:lumMod val="50000"/>
                  </a:schemeClr>
                </a:solidFill>
                <a:latin typeface="Arial" charset="0"/>
                <a:ea typeface="Arial" charset="0"/>
                <a:cs typeface="Arial" charset="0"/>
              </a:rPr>
              <a:t>© S&amp;C Electric Company 2018, all rights reserved.</a:t>
            </a:r>
          </a:p>
        </p:txBody>
      </p:sp>
    </p:spTree>
    <p:extLst>
      <p:ext uri="{BB962C8B-B14F-4D97-AF65-F5344CB8AC3E}">
        <p14:creationId xmlns:p14="http://schemas.microsoft.com/office/powerpoint/2010/main" val="106360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lvl1pPr>
              <a:defRPr>
                <a:solidFill>
                  <a:schemeClr val="tx1">
                    <a:lumMod val="75000"/>
                    <a:lumOff val="25000"/>
                  </a:schemeClr>
                </a:solidFill>
              </a:defRPr>
            </a:lvl1pPr>
          </a:lstStyle>
          <a:p>
            <a:r>
              <a:rPr lang="en-US" dirty="0"/>
              <a:t>Click to edit Master title style</a:t>
            </a:r>
          </a:p>
        </p:txBody>
      </p:sp>
      <p:sp>
        <p:nvSpPr>
          <p:cNvPr id="4" name="Text Placeholder 2"/>
          <p:cNvSpPr>
            <a:spLocks noGrp="1"/>
          </p:cNvSpPr>
          <p:nvPr>
            <p:ph idx="1"/>
          </p:nvPr>
        </p:nvSpPr>
        <p:spPr>
          <a:xfrm>
            <a:off x="628650" y="1370013"/>
            <a:ext cx="7886700" cy="3262312"/>
          </a:xfrm>
          <a:prstGeom prst="rect">
            <a:avLst/>
          </a:prstGeom>
        </p:spPr>
        <p:txBody>
          <a:bodyPr vert="horz" lIns="91440" tIns="45720" rIns="91440" bIns="45720" rtlCol="0">
            <a:normAutofit/>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2761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7885112" cy="398463"/>
          </a:xfrm>
          <a:prstGeom prst="rect">
            <a:avLst/>
          </a:prstGeom>
        </p:spPr>
        <p:txBody>
          <a:bodyPr anchor="b">
            <a:noAutofit/>
          </a:bodyPr>
          <a:lstStyle>
            <a:lvl1pPr>
              <a:defRPr sz="3000">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3887788" y="836023"/>
            <a:ext cx="4629150" cy="3559765"/>
          </a:xfrm>
          <a:prstGeom prst="rect">
            <a:avLst/>
          </a:prstGeo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836023"/>
            <a:ext cx="2949575" cy="3566115"/>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43983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7885112" cy="398463"/>
          </a:xfrm>
          <a:prstGeom prst="rect">
            <a:avLst/>
          </a:prstGeom>
        </p:spPr>
        <p:txBody>
          <a:bodyPr anchor="b">
            <a:noAutofit/>
          </a:bodyPr>
          <a:lstStyle>
            <a:lvl1pPr>
              <a:defRPr sz="3000">
                <a:solidFill>
                  <a:schemeClr val="tx1">
                    <a:lumMod val="75000"/>
                    <a:lumOff val="25000"/>
                  </a:schemeClr>
                </a:solidFill>
              </a:defRPr>
            </a:lvl1pPr>
          </a:lstStyle>
          <a:p>
            <a:r>
              <a:rPr lang="en-US" dirty="0"/>
              <a:t>Click to edit Master title style</a:t>
            </a:r>
          </a:p>
        </p:txBody>
      </p:sp>
      <p:sp>
        <p:nvSpPr>
          <p:cNvPr id="3" name="Picture Placeholder 2"/>
          <p:cNvSpPr>
            <a:spLocks noGrp="1"/>
          </p:cNvSpPr>
          <p:nvPr>
            <p:ph type="pic" idx="1" hasCustomPrompt="1"/>
          </p:nvPr>
        </p:nvSpPr>
        <p:spPr>
          <a:xfrm>
            <a:off x="3887788" y="984069"/>
            <a:ext cx="4629150" cy="313508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or drag image to place here</a:t>
            </a:r>
          </a:p>
        </p:txBody>
      </p:sp>
      <p:sp>
        <p:nvSpPr>
          <p:cNvPr id="4" name="Text Placeholder 3"/>
          <p:cNvSpPr>
            <a:spLocks noGrp="1"/>
          </p:cNvSpPr>
          <p:nvPr>
            <p:ph type="body" sz="half" idx="2"/>
          </p:nvPr>
        </p:nvSpPr>
        <p:spPr>
          <a:xfrm>
            <a:off x="630238" y="984069"/>
            <a:ext cx="2949575" cy="3135085"/>
          </a:xfrm>
          <a:prstGeom prst="rect">
            <a:avLst/>
          </a:prstGeo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6686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D4C2BC52-76C5-404C-B4C0-1E891B5BEE34}" type="slidenum">
              <a:rPr lang="en-US" smtClean="0"/>
              <a:t>‹#›</a:t>
            </a:fld>
            <a:endParaRPr lang="en-US" dirty="0"/>
          </a:p>
        </p:txBody>
      </p:sp>
    </p:spTree>
    <p:extLst>
      <p:ext uri="{BB962C8B-B14F-4D97-AF65-F5344CB8AC3E}">
        <p14:creationId xmlns:p14="http://schemas.microsoft.com/office/powerpoint/2010/main" val="3794569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9161417" cy="5143499"/>
          </a:xfrm>
          <a:custGeom>
            <a:avLst/>
            <a:gdLst>
              <a:gd name="connsiteX0" fmla="*/ 0 w 9144000"/>
              <a:gd name="connsiteY0" fmla="*/ 0 h 5143499"/>
              <a:gd name="connsiteX1" fmla="*/ 9144000 w 9144000"/>
              <a:gd name="connsiteY1" fmla="*/ 0 h 5143499"/>
              <a:gd name="connsiteX2" fmla="*/ 9144000 w 9144000"/>
              <a:gd name="connsiteY2" fmla="*/ 5143499 h 5143499"/>
              <a:gd name="connsiteX3" fmla="*/ 0 w 9144000"/>
              <a:gd name="connsiteY3" fmla="*/ 5143499 h 5143499"/>
              <a:gd name="connsiteX4" fmla="*/ 0 w 9144000"/>
              <a:gd name="connsiteY4" fmla="*/ 0 h 5143499"/>
              <a:gd name="connsiteX0" fmla="*/ 8708 w 9144000"/>
              <a:gd name="connsiteY0" fmla="*/ 618309 h 5143499"/>
              <a:gd name="connsiteX1" fmla="*/ 9144000 w 9144000"/>
              <a:gd name="connsiteY1" fmla="*/ 0 h 5143499"/>
              <a:gd name="connsiteX2" fmla="*/ 9144000 w 9144000"/>
              <a:gd name="connsiteY2" fmla="*/ 5143499 h 5143499"/>
              <a:gd name="connsiteX3" fmla="*/ 0 w 9144000"/>
              <a:gd name="connsiteY3" fmla="*/ 5143499 h 5143499"/>
              <a:gd name="connsiteX4" fmla="*/ 8708 w 9144000"/>
              <a:gd name="connsiteY4" fmla="*/ 618309 h 5143499"/>
              <a:gd name="connsiteX0" fmla="*/ 8708 w 9161417"/>
              <a:gd name="connsiteY0" fmla="*/ 618309 h 5143499"/>
              <a:gd name="connsiteX1" fmla="*/ 9144000 w 9161417"/>
              <a:gd name="connsiteY1" fmla="*/ 0 h 5143499"/>
              <a:gd name="connsiteX2" fmla="*/ 9161417 w 9161417"/>
              <a:gd name="connsiteY2" fmla="*/ 4499064 h 5143499"/>
              <a:gd name="connsiteX3" fmla="*/ 0 w 9161417"/>
              <a:gd name="connsiteY3" fmla="*/ 5143499 h 5143499"/>
              <a:gd name="connsiteX4" fmla="*/ 8708 w 9161417"/>
              <a:gd name="connsiteY4" fmla="*/ 618309 h 514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417" h="5143499">
                <a:moveTo>
                  <a:pt x="8708" y="618309"/>
                </a:moveTo>
                <a:lnTo>
                  <a:pt x="9144000" y="0"/>
                </a:lnTo>
                <a:cubicBezTo>
                  <a:pt x="9149806" y="1499688"/>
                  <a:pt x="9155611" y="2999376"/>
                  <a:pt x="9161417" y="4499064"/>
                </a:cubicBezTo>
                <a:lnTo>
                  <a:pt x="0" y="5143499"/>
                </a:lnTo>
                <a:cubicBezTo>
                  <a:pt x="2903" y="3635102"/>
                  <a:pt x="5805" y="2126706"/>
                  <a:pt x="8708" y="618309"/>
                </a:cubicBezTo>
                <a:close/>
              </a:path>
            </a:pathLst>
          </a:custGeom>
        </p:spPr>
        <p:txBody>
          <a:bodyPr anchor="ctr" anchorCtr="0"/>
          <a:lstStyle>
            <a:lvl1pPr marL="0" indent="0" algn="ctr">
              <a:buNone/>
              <a:defRPr sz="25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a:t>
            </a:r>
            <a:r>
              <a:rPr lang="en-US" dirty="0" err="1"/>
              <a:t>Oratium</a:t>
            </a:r>
            <a:r>
              <a:rPr lang="en-US" dirty="0"/>
              <a:t> Style Image</a:t>
            </a:r>
          </a:p>
          <a:p>
            <a:r>
              <a:rPr lang="en-US" dirty="0"/>
              <a:t>(click to import or drag image here)</a:t>
            </a:r>
          </a:p>
        </p:txBody>
      </p:sp>
    </p:spTree>
    <p:extLst>
      <p:ext uri="{BB962C8B-B14F-4D97-AF65-F5344CB8AC3E}">
        <p14:creationId xmlns:p14="http://schemas.microsoft.com/office/powerpoint/2010/main" val="529309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1207549383"/>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89" r:id="rId3"/>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A"/>
        </a:solidFill>
        <a:effectLst/>
      </p:bgPr>
    </p:bg>
    <p:spTree>
      <p:nvGrpSpPr>
        <p:cNvPr id="1" name=""/>
        <p:cNvGrpSpPr/>
        <p:nvPr/>
      </p:nvGrpSpPr>
      <p:grpSpPr>
        <a:xfrm>
          <a:off x="0" y="0"/>
          <a:ext cx="0" cy="0"/>
          <a:chOff x="0" y="0"/>
          <a:chExt cx="0" cy="0"/>
        </a:xfrm>
      </p:grpSpPr>
      <p:sp>
        <p:nvSpPr>
          <p:cNvPr id="9" name="Triangle 8"/>
          <p:cNvSpPr/>
          <p:nvPr userDrawn="1"/>
        </p:nvSpPr>
        <p:spPr>
          <a:xfrm rot="19060622" flipH="1">
            <a:off x="606878" y="3213073"/>
            <a:ext cx="809963" cy="2571940"/>
          </a:xfrm>
          <a:custGeom>
            <a:avLst/>
            <a:gdLst>
              <a:gd name="connsiteX0" fmla="*/ 0 w 9056914"/>
              <a:gd name="connsiteY0" fmla="*/ 4206240 h 4206240"/>
              <a:gd name="connsiteX1" fmla="*/ 4528457 w 9056914"/>
              <a:gd name="connsiteY1" fmla="*/ 0 h 4206240"/>
              <a:gd name="connsiteX2" fmla="*/ 9056914 w 9056914"/>
              <a:gd name="connsiteY2" fmla="*/ 4206240 h 4206240"/>
              <a:gd name="connsiteX3" fmla="*/ 0 w 9056914"/>
              <a:gd name="connsiteY3" fmla="*/ 4206240 h 4206240"/>
              <a:gd name="connsiteX0" fmla="*/ 0 w 9056914"/>
              <a:gd name="connsiteY0" fmla="*/ 3579223 h 3579223"/>
              <a:gd name="connsiteX1" fmla="*/ 8307977 w 9056914"/>
              <a:gd name="connsiteY1" fmla="*/ 0 h 3579223"/>
              <a:gd name="connsiteX2" fmla="*/ 9056914 w 9056914"/>
              <a:gd name="connsiteY2" fmla="*/ 3579223 h 3579223"/>
              <a:gd name="connsiteX3" fmla="*/ 0 w 9056914"/>
              <a:gd name="connsiteY3" fmla="*/ 3579223 h 3579223"/>
              <a:gd name="connsiteX0" fmla="*/ 0 w 9178834"/>
              <a:gd name="connsiteY0" fmla="*/ 3579223 h 3579223"/>
              <a:gd name="connsiteX1" fmla="*/ 8307977 w 9178834"/>
              <a:gd name="connsiteY1" fmla="*/ 0 h 3579223"/>
              <a:gd name="connsiteX2" fmla="*/ 9178834 w 9178834"/>
              <a:gd name="connsiteY2" fmla="*/ 8708 h 3579223"/>
              <a:gd name="connsiteX3" fmla="*/ 0 w 9178834"/>
              <a:gd name="connsiteY3" fmla="*/ 3579223 h 3579223"/>
              <a:gd name="connsiteX0" fmla="*/ 0 w 9178834"/>
              <a:gd name="connsiteY0" fmla="*/ 3987946 h 3987946"/>
              <a:gd name="connsiteX1" fmla="*/ 8795599 w 9178834"/>
              <a:gd name="connsiteY1" fmla="*/ 0 h 3987946"/>
              <a:gd name="connsiteX2" fmla="*/ 9178834 w 9178834"/>
              <a:gd name="connsiteY2" fmla="*/ 417431 h 3987946"/>
              <a:gd name="connsiteX3" fmla="*/ 0 w 9178834"/>
              <a:gd name="connsiteY3" fmla="*/ 3987946 h 3987946"/>
              <a:gd name="connsiteX0" fmla="*/ 0 w 8863334"/>
              <a:gd name="connsiteY0" fmla="*/ 3700632 h 3700632"/>
              <a:gd name="connsiteX1" fmla="*/ 8480099 w 8863334"/>
              <a:gd name="connsiteY1" fmla="*/ 0 h 3700632"/>
              <a:gd name="connsiteX2" fmla="*/ 8863334 w 8863334"/>
              <a:gd name="connsiteY2" fmla="*/ 417431 h 3700632"/>
              <a:gd name="connsiteX3" fmla="*/ 0 w 8863334"/>
              <a:gd name="connsiteY3" fmla="*/ 3700632 h 3700632"/>
              <a:gd name="connsiteX0" fmla="*/ 0 w 9196999"/>
              <a:gd name="connsiteY0" fmla="*/ 3980932 h 3980932"/>
              <a:gd name="connsiteX1" fmla="*/ 8813764 w 9196999"/>
              <a:gd name="connsiteY1" fmla="*/ 0 h 3980932"/>
              <a:gd name="connsiteX2" fmla="*/ 9196999 w 9196999"/>
              <a:gd name="connsiteY2" fmla="*/ 417431 h 3980932"/>
              <a:gd name="connsiteX3" fmla="*/ 0 w 9196999"/>
              <a:gd name="connsiteY3" fmla="*/ 3980932 h 3980932"/>
              <a:gd name="connsiteX0" fmla="*/ 0 w 9257936"/>
              <a:gd name="connsiteY0" fmla="*/ 3965754 h 3965754"/>
              <a:gd name="connsiteX1" fmla="*/ 8874701 w 9257936"/>
              <a:gd name="connsiteY1" fmla="*/ 0 h 3965754"/>
              <a:gd name="connsiteX2" fmla="*/ 9257936 w 9257936"/>
              <a:gd name="connsiteY2" fmla="*/ 417431 h 3965754"/>
              <a:gd name="connsiteX3" fmla="*/ 0 w 9257936"/>
              <a:gd name="connsiteY3" fmla="*/ 3965754 h 3965754"/>
              <a:gd name="connsiteX0" fmla="*/ 0 w 1630946"/>
              <a:gd name="connsiteY0" fmla="*/ 5178873 h 5178873"/>
              <a:gd name="connsiteX1" fmla="*/ 1247711 w 1630946"/>
              <a:gd name="connsiteY1" fmla="*/ 0 h 5178873"/>
              <a:gd name="connsiteX2" fmla="*/ 1630946 w 1630946"/>
              <a:gd name="connsiteY2" fmla="*/ 417431 h 5178873"/>
              <a:gd name="connsiteX3" fmla="*/ 0 w 1630946"/>
              <a:gd name="connsiteY3" fmla="*/ 5178873 h 5178873"/>
            </a:gdLst>
            <a:ahLst/>
            <a:cxnLst>
              <a:cxn ang="0">
                <a:pos x="connsiteX0" y="connsiteY0"/>
              </a:cxn>
              <a:cxn ang="0">
                <a:pos x="connsiteX1" y="connsiteY1"/>
              </a:cxn>
              <a:cxn ang="0">
                <a:pos x="connsiteX2" y="connsiteY2"/>
              </a:cxn>
              <a:cxn ang="0">
                <a:pos x="connsiteX3" y="connsiteY3"/>
              </a:cxn>
            </a:cxnLst>
            <a:rect l="l" t="t" r="r" b="b"/>
            <a:pathLst>
              <a:path w="1630946" h="5178873">
                <a:moveTo>
                  <a:pt x="0" y="5178873"/>
                </a:moveTo>
                <a:lnTo>
                  <a:pt x="1247711" y="0"/>
                </a:lnTo>
                <a:lnTo>
                  <a:pt x="1630946" y="417431"/>
                </a:lnTo>
                <a:lnTo>
                  <a:pt x="0" y="5178873"/>
                </a:lnTo>
                <a:close/>
              </a:path>
            </a:pathLst>
          </a:custGeom>
          <a:solidFill>
            <a:srgbClr val="FFD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userDrawn="1"/>
        </p:nvSpPr>
        <p:spPr>
          <a:xfrm>
            <a:off x="0" y="3892731"/>
            <a:ext cx="2151017" cy="1250769"/>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2067402384"/>
      </p:ext>
    </p:extLst>
  </p:cSld>
  <p:clrMap bg1="lt1" tx1="dk1" bg2="lt2" tx2="dk2" accent1="accent1" accent2="accent2" accent3="accent3" accent4="accent4" accent5="accent5" accent6="accent6" hlink="hlink" folHlink="folHlink"/>
  <p:sldLayoutIdLst>
    <p:sldLayoutId id="2147483687" r:id="rId1"/>
    <p:sldLayoutId id="2147483681" r:id="rId2"/>
    <p:sldLayoutId id="2147483682" r:id="rId3"/>
    <p:sldLayoutId id="2147483692" r:id="rId4"/>
  </p:sldLayoutIdLst>
  <p:hf sldNum="0" hdr="0" dt="0"/>
  <p:txStyles>
    <p:titleStyle>
      <a:lvl1pPr algn="l" defTabSz="914400" rtl="0" eaLnBrk="1" latinLnBrk="0" hangingPunct="1">
        <a:lnSpc>
          <a:spcPct val="90000"/>
        </a:lnSpc>
        <a:spcBef>
          <a:spcPct val="0"/>
        </a:spcBef>
        <a:buNone/>
        <a:defRPr sz="30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A"/>
        </a:solidFill>
        <a:effectLst/>
      </p:bgPr>
    </p:bg>
    <p:spTree>
      <p:nvGrpSpPr>
        <p:cNvPr id="1" name=""/>
        <p:cNvGrpSpPr/>
        <p:nvPr/>
      </p:nvGrpSpPr>
      <p:grpSpPr>
        <a:xfrm>
          <a:off x="0" y="0"/>
          <a:ext cx="0" cy="0"/>
          <a:chOff x="0" y="0"/>
          <a:chExt cx="0" cy="0"/>
        </a:xfrm>
      </p:grpSpPr>
      <p:sp>
        <p:nvSpPr>
          <p:cNvPr id="6" name="Right Triangle 1"/>
          <p:cNvSpPr/>
          <p:nvPr userDrawn="1"/>
        </p:nvSpPr>
        <p:spPr>
          <a:xfrm>
            <a:off x="0" y="4352"/>
            <a:ext cx="9170126" cy="644435"/>
          </a:xfrm>
          <a:custGeom>
            <a:avLst/>
            <a:gdLst>
              <a:gd name="connsiteX0" fmla="*/ 0 w 9144000"/>
              <a:gd name="connsiteY0" fmla="*/ 557349 h 557349"/>
              <a:gd name="connsiteX1" fmla="*/ 0 w 9144000"/>
              <a:gd name="connsiteY1" fmla="*/ 0 h 557349"/>
              <a:gd name="connsiteX2" fmla="*/ 9144000 w 9144000"/>
              <a:gd name="connsiteY2" fmla="*/ 557349 h 557349"/>
              <a:gd name="connsiteX3" fmla="*/ 0 w 9144000"/>
              <a:gd name="connsiteY3" fmla="*/ 557349 h 557349"/>
              <a:gd name="connsiteX0" fmla="*/ 0 w 9161418"/>
              <a:gd name="connsiteY0" fmla="*/ 557349 h 557349"/>
              <a:gd name="connsiteX1" fmla="*/ 0 w 9161418"/>
              <a:gd name="connsiteY1" fmla="*/ 0 h 557349"/>
              <a:gd name="connsiteX2" fmla="*/ 9161418 w 9161418"/>
              <a:gd name="connsiteY2" fmla="*/ 8709 h 557349"/>
              <a:gd name="connsiteX3" fmla="*/ 0 w 9161418"/>
              <a:gd name="connsiteY3" fmla="*/ 557349 h 557349"/>
              <a:gd name="connsiteX0" fmla="*/ 0 w 9196252"/>
              <a:gd name="connsiteY0" fmla="*/ 687977 h 687977"/>
              <a:gd name="connsiteX1" fmla="*/ 0 w 9196252"/>
              <a:gd name="connsiteY1" fmla="*/ 130628 h 687977"/>
              <a:gd name="connsiteX2" fmla="*/ 9196252 w 9196252"/>
              <a:gd name="connsiteY2" fmla="*/ 0 h 687977"/>
              <a:gd name="connsiteX3" fmla="*/ 0 w 9196252"/>
              <a:gd name="connsiteY3" fmla="*/ 687977 h 687977"/>
              <a:gd name="connsiteX0" fmla="*/ 0 w 9170126"/>
              <a:gd name="connsiteY0" fmla="*/ 644435 h 644435"/>
              <a:gd name="connsiteX1" fmla="*/ 0 w 9170126"/>
              <a:gd name="connsiteY1" fmla="*/ 87086 h 644435"/>
              <a:gd name="connsiteX2" fmla="*/ 9170126 w 9170126"/>
              <a:gd name="connsiteY2" fmla="*/ 0 h 644435"/>
              <a:gd name="connsiteX3" fmla="*/ 0 w 9170126"/>
              <a:gd name="connsiteY3" fmla="*/ 644435 h 644435"/>
            </a:gdLst>
            <a:ahLst/>
            <a:cxnLst>
              <a:cxn ang="0">
                <a:pos x="connsiteX0" y="connsiteY0"/>
              </a:cxn>
              <a:cxn ang="0">
                <a:pos x="connsiteX1" y="connsiteY1"/>
              </a:cxn>
              <a:cxn ang="0">
                <a:pos x="connsiteX2" y="connsiteY2"/>
              </a:cxn>
              <a:cxn ang="0">
                <a:pos x="connsiteX3" y="connsiteY3"/>
              </a:cxn>
            </a:cxnLst>
            <a:rect l="l" t="t" r="r" b="b"/>
            <a:pathLst>
              <a:path w="9170126" h="644435">
                <a:moveTo>
                  <a:pt x="0" y="644435"/>
                </a:moveTo>
                <a:lnTo>
                  <a:pt x="0" y="87086"/>
                </a:lnTo>
                <a:lnTo>
                  <a:pt x="9170126" y="0"/>
                </a:lnTo>
                <a:lnTo>
                  <a:pt x="0" y="644435"/>
                </a:lnTo>
                <a:close/>
              </a:path>
            </a:pathLst>
          </a:custGeom>
          <a:solidFill>
            <a:srgbClr val="FFD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
          <p:cNvSpPr/>
          <p:nvPr userDrawn="1"/>
        </p:nvSpPr>
        <p:spPr>
          <a:xfrm>
            <a:off x="0" y="0"/>
            <a:ext cx="9161418" cy="557349"/>
          </a:xfrm>
          <a:custGeom>
            <a:avLst/>
            <a:gdLst>
              <a:gd name="connsiteX0" fmla="*/ 0 w 9144000"/>
              <a:gd name="connsiteY0" fmla="*/ 557349 h 557349"/>
              <a:gd name="connsiteX1" fmla="*/ 0 w 9144000"/>
              <a:gd name="connsiteY1" fmla="*/ 0 h 557349"/>
              <a:gd name="connsiteX2" fmla="*/ 9144000 w 9144000"/>
              <a:gd name="connsiteY2" fmla="*/ 557349 h 557349"/>
              <a:gd name="connsiteX3" fmla="*/ 0 w 9144000"/>
              <a:gd name="connsiteY3" fmla="*/ 557349 h 557349"/>
              <a:gd name="connsiteX0" fmla="*/ 0 w 9161418"/>
              <a:gd name="connsiteY0" fmla="*/ 557349 h 557349"/>
              <a:gd name="connsiteX1" fmla="*/ 0 w 9161418"/>
              <a:gd name="connsiteY1" fmla="*/ 0 h 557349"/>
              <a:gd name="connsiteX2" fmla="*/ 9161418 w 9161418"/>
              <a:gd name="connsiteY2" fmla="*/ 8709 h 557349"/>
              <a:gd name="connsiteX3" fmla="*/ 0 w 9161418"/>
              <a:gd name="connsiteY3" fmla="*/ 557349 h 557349"/>
            </a:gdLst>
            <a:ahLst/>
            <a:cxnLst>
              <a:cxn ang="0">
                <a:pos x="connsiteX0" y="connsiteY0"/>
              </a:cxn>
              <a:cxn ang="0">
                <a:pos x="connsiteX1" y="connsiteY1"/>
              </a:cxn>
              <a:cxn ang="0">
                <a:pos x="connsiteX2" y="connsiteY2"/>
              </a:cxn>
              <a:cxn ang="0">
                <a:pos x="connsiteX3" y="connsiteY3"/>
              </a:cxn>
            </a:cxnLst>
            <a:rect l="l" t="t" r="r" b="b"/>
            <a:pathLst>
              <a:path w="9161418" h="557349">
                <a:moveTo>
                  <a:pt x="0" y="557349"/>
                </a:moveTo>
                <a:lnTo>
                  <a:pt x="0" y="0"/>
                </a:lnTo>
                <a:lnTo>
                  <a:pt x="9161418" y="8709"/>
                </a:lnTo>
                <a:lnTo>
                  <a:pt x="0" y="557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
          <p:cNvSpPr/>
          <p:nvPr userDrawn="1"/>
        </p:nvSpPr>
        <p:spPr>
          <a:xfrm rot="10800000">
            <a:off x="0" y="4483820"/>
            <a:ext cx="9170126" cy="644435"/>
          </a:xfrm>
          <a:custGeom>
            <a:avLst/>
            <a:gdLst>
              <a:gd name="connsiteX0" fmla="*/ 0 w 9144000"/>
              <a:gd name="connsiteY0" fmla="*/ 557349 h 557349"/>
              <a:gd name="connsiteX1" fmla="*/ 0 w 9144000"/>
              <a:gd name="connsiteY1" fmla="*/ 0 h 557349"/>
              <a:gd name="connsiteX2" fmla="*/ 9144000 w 9144000"/>
              <a:gd name="connsiteY2" fmla="*/ 557349 h 557349"/>
              <a:gd name="connsiteX3" fmla="*/ 0 w 9144000"/>
              <a:gd name="connsiteY3" fmla="*/ 557349 h 557349"/>
              <a:gd name="connsiteX0" fmla="*/ 0 w 9161418"/>
              <a:gd name="connsiteY0" fmla="*/ 557349 h 557349"/>
              <a:gd name="connsiteX1" fmla="*/ 0 w 9161418"/>
              <a:gd name="connsiteY1" fmla="*/ 0 h 557349"/>
              <a:gd name="connsiteX2" fmla="*/ 9161418 w 9161418"/>
              <a:gd name="connsiteY2" fmla="*/ 8709 h 557349"/>
              <a:gd name="connsiteX3" fmla="*/ 0 w 9161418"/>
              <a:gd name="connsiteY3" fmla="*/ 557349 h 557349"/>
              <a:gd name="connsiteX0" fmla="*/ 0 w 9196252"/>
              <a:gd name="connsiteY0" fmla="*/ 687977 h 687977"/>
              <a:gd name="connsiteX1" fmla="*/ 0 w 9196252"/>
              <a:gd name="connsiteY1" fmla="*/ 130628 h 687977"/>
              <a:gd name="connsiteX2" fmla="*/ 9196252 w 9196252"/>
              <a:gd name="connsiteY2" fmla="*/ 0 h 687977"/>
              <a:gd name="connsiteX3" fmla="*/ 0 w 9196252"/>
              <a:gd name="connsiteY3" fmla="*/ 687977 h 687977"/>
              <a:gd name="connsiteX0" fmla="*/ 0 w 9170126"/>
              <a:gd name="connsiteY0" fmla="*/ 644435 h 644435"/>
              <a:gd name="connsiteX1" fmla="*/ 0 w 9170126"/>
              <a:gd name="connsiteY1" fmla="*/ 87086 h 644435"/>
              <a:gd name="connsiteX2" fmla="*/ 9170126 w 9170126"/>
              <a:gd name="connsiteY2" fmla="*/ 0 h 644435"/>
              <a:gd name="connsiteX3" fmla="*/ 0 w 9170126"/>
              <a:gd name="connsiteY3" fmla="*/ 644435 h 644435"/>
            </a:gdLst>
            <a:ahLst/>
            <a:cxnLst>
              <a:cxn ang="0">
                <a:pos x="connsiteX0" y="connsiteY0"/>
              </a:cxn>
              <a:cxn ang="0">
                <a:pos x="connsiteX1" y="connsiteY1"/>
              </a:cxn>
              <a:cxn ang="0">
                <a:pos x="connsiteX2" y="connsiteY2"/>
              </a:cxn>
              <a:cxn ang="0">
                <a:pos x="connsiteX3" y="connsiteY3"/>
              </a:cxn>
            </a:cxnLst>
            <a:rect l="l" t="t" r="r" b="b"/>
            <a:pathLst>
              <a:path w="9170126" h="644435">
                <a:moveTo>
                  <a:pt x="0" y="644435"/>
                </a:moveTo>
                <a:lnTo>
                  <a:pt x="0" y="87086"/>
                </a:lnTo>
                <a:lnTo>
                  <a:pt x="9170126" y="0"/>
                </a:lnTo>
                <a:lnTo>
                  <a:pt x="0" y="644435"/>
                </a:lnTo>
                <a:close/>
              </a:path>
            </a:pathLst>
          </a:custGeom>
          <a:solidFill>
            <a:srgbClr val="FFD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
          <p:cNvSpPr/>
          <p:nvPr userDrawn="1"/>
        </p:nvSpPr>
        <p:spPr>
          <a:xfrm rot="10800000">
            <a:off x="0" y="4588325"/>
            <a:ext cx="9161418" cy="557349"/>
          </a:xfrm>
          <a:custGeom>
            <a:avLst/>
            <a:gdLst>
              <a:gd name="connsiteX0" fmla="*/ 0 w 9144000"/>
              <a:gd name="connsiteY0" fmla="*/ 557349 h 557349"/>
              <a:gd name="connsiteX1" fmla="*/ 0 w 9144000"/>
              <a:gd name="connsiteY1" fmla="*/ 0 h 557349"/>
              <a:gd name="connsiteX2" fmla="*/ 9144000 w 9144000"/>
              <a:gd name="connsiteY2" fmla="*/ 557349 h 557349"/>
              <a:gd name="connsiteX3" fmla="*/ 0 w 9144000"/>
              <a:gd name="connsiteY3" fmla="*/ 557349 h 557349"/>
              <a:gd name="connsiteX0" fmla="*/ 0 w 9161418"/>
              <a:gd name="connsiteY0" fmla="*/ 557349 h 557349"/>
              <a:gd name="connsiteX1" fmla="*/ 0 w 9161418"/>
              <a:gd name="connsiteY1" fmla="*/ 0 h 557349"/>
              <a:gd name="connsiteX2" fmla="*/ 9161418 w 9161418"/>
              <a:gd name="connsiteY2" fmla="*/ 8709 h 557349"/>
              <a:gd name="connsiteX3" fmla="*/ 0 w 9161418"/>
              <a:gd name="connsiteY3" fmla="*/ 557349 h 557349"/>
            </a:gdLst>
            <a:ahLst/>
            <a:cxnLst>
              <a:cxn ang="0">
                <a:pos x="connsiteX0" y="connsiteY0"/>
              </a:cxn>
              <a:cxn ang="0">
                <a:pos x="connsiteX1" y="connsiteY1"/>
              </a:cxn>
              <a:cxn ang="0">
                <a:pos x="connsiteX2" y="connsiteY2"/>
              </a:cxn>
              <a:cxn ang="0">
                <a:pos x="connsiteX3" y="connsiteY3"/>
              </a:cxn>
            </a:cxnLst>
            <a:rect l="l" t="t" r="r" b="b"/>
            <a:pathLst>
              <a:path w="9161418" h="557349">
                <a:moveTo>
                  <a:pt x="0" y="557349"/>
                </a:moveTo>
                <a:lnTo>
                  <a:pt x="0" y="0"/>
                </a:lnTo>
                <a:lnTo>
                  <a:pt x="9161418" y="8709"/>
                </a:lnTo>
                <a:lnTo>
                  <a:pt x="0" y="55734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69672"/>
      </p:ext>
    </p:extLst>
  </p:cSld>
  <p:clrMap bg1="lt1" tx1="dk1" bg2="lt2" tx2="dk2" accent1="accent1" accent2="accent2" accent3="accent3" accent4="accent4" accent5="accent5" accent6="accent6" hlink="hlink" folHlink="folHlink"/>
  <p:sldLayoutIdLst>
    <p:sldLayoutId id="2147483691" r:id="rId1"/>
  </p:sldLayoutIdLst>
  <p:hf sldNum="0" hdr="0" dt="0"/>
  <p:txStyles>
    <p:titleStyle>
      <a:lvl1pPr algn="l" defTabSz="914400" rtl="0" eaLnBrk="1" latinLnBrk="0" hangingPunct="1">
        <a:lnSpc>
          <a:spcPct val="90000"/>
        </a:lnSpc>
        <a:spcBef>
          <a:spcPct val="0"/>
        </a:spcBef>
        <a:buNone/>
        <a:defRPr sz="30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andcvista/" TargetMode="External"/><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ctrTitle"/>
          </p:nvPr>
        </p:nvSpPr>
        <p:spPr/>
        <p:txBody>
          <a:bodyPr/>
          <a:lstStyle/>
          <a:p>
            <a:r>
              <a:rPr lang="en-US" dirty="0"/>
              <a:t>Vista </a:t>
            </a:r>
            <a:br>
              <a:rPr lang="en-US" dirty="0"/>
            </a:br>
            <a:r>
              <a:rPr lang="en-US" dirty="0"/>
              <a:t>Overcurrent Control 2.0</a:t>
            </a:r>
          </a:p>
        </p:txBody>
      </p:sp>
    </p:spTree>
    <p:extLst>
      <p:ext uri="{BB962C8B-B14F-4D97-AF65-F5344CB8AC3E}">
        <p14:creationId xmlns:p14="http://schemas.microsoft.com/office/powerpoint/2010/main" val="439456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Expanded Event Logs</a:t>
            </a:r>
          </a:p>
        </p:txBody>
      </p:sp>
      <p:pic>
        <p:nvPicPr>
          <p:cNvPr id="3" name="Picture 2"/>
          <p:cNvPicPr>
            <a:picLocks noChangeAspect="1"/>
          </p:cNvPicPr>
          <p:nvPr/>
        </p:nvPicPr>
        <p:blipFill>
          <a:blip r:embed="rId2"/>
          <a:stretch>
            <a:fillRect/>
          </a:stretch>
        </p:blipFill>
        <p:spPr>
          <a:xfrm>
            <a:off x="1475232" y="741363"/>
            <a:ext cx="6516898" cy="4244146"/>
          </a:xfrm>
          <a:prstGeom prst="rect">
            <a:avLst/>
          </a:prstGeom>
        </p:spPr>
      </p:pic>
    </p:spTree>
    <p:extLst>
      <p:ext uri="{BB962C8B-B14F-4D97-AF65-F5344CB8AC3E}">
        <p14:creationId xmlns:p14="http://schemas.microsoft.com/office/powerpoint/2010/main" val="956664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p:cNvSpPr>
            <a:spLocks noGrp="1"/>
          </p:cNvSpPr>
          <p:nvPr>
            <p:ph type="title"/>
          </p:nvPr>
        </p:nvSpPr>
        <p:spPr>
          <a:xfrm>
            <a:off x="247650" y="114971"/>
            <a:ext cx="7886700" cy="993775"/>
          </a:xfrm>
        </p:spPr>
        <p:txBody>
          <a:bodyPr/>
          <a:lstStyle/>
          <a:p>
            <a:r>
              <a:rPr lang="en-US" dirty="0"/>
              <a:t>Control Self-Tests</a:t>
            </a:r>
          </a:p>
        </p:txBody>
      </p:sp>
      <p:pic>
        <p:nvPicPr>
          <p:cNvPr id="6" name="Picture 5"/>
          <p:cNvPicPr>
            <a:picLocks noChangeAspect="1"/>
          </p:cNvPicPr>
          <p:nvPr/>
        </p:nvPicPr>
        <p:blipFill rotWithShape="1">
          <a:blip r:embed="rId2"/>
          <a:srcRect t="11380" b="8832"/>
          <a:stretch/>
        </p:blipFill>
        <p:spPr>
          <a:xfrm>
            <a:off x="3101895" y="911469"/>
            <a:ext cx="5509846" cy="3516923"/>
          </a:xfrm>
          <a:prstGeom prst="rect">
            <a:avLst/>
          </a:prstGeom>
          <a:ln>
            <a:solidFill>
              <a:schemeClr val="tx1"/>
            </a:solidFill>
          </a:ln>
        </p:spPr>
      </p:pic>
      <p:pic>
        <p:nvPicPr>
          <p:cNvPr id="8" name="Picture 7"/>
          <p:cNvPicPr>
            <a:picLocks noChangeAspect="1"/>
          </p:cNvPicPr>
          <p:nvPr/>
        </p:nvPicPr>
        <p:blipFill rotWithShape="1">
          <a:blip r:embed="rId3"/>
          <a:srcRect l="23174" t="17884" b="34836"/>
          <a:stretch/>
        </p:blipFill>
        <p:spPr>
          <a:xfrm>
            <a:off x="152400" y="2669930"/>
            <a:ext cx="3250223" cy="1600200"/>
          </a:xfrm>
          <a:prstGeom prst="rect">
            <a:avLst/>
          </a:prstGeom>
          <a:ln>
            <a:solidFill>
              <a:schemeClr val="tx1"/>
            </a:solidFill>
          </a:ln>
        </p:spPr>
      </p:pic>
    </p:spTree>
    <p:extLst>
      <p:ext uri="{BB962C8B-B14F-4D97-AF65-F5344CB8AC3E}">
        <p14:creationId xmlns:p14="http://schemas.microsoft.com/office/powerpoint/2010/main" val="1071220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Diagnostic Event Log</a:t>
            </a:r>
          </a:p>
        </p:txBody>
      </p:sp>
      <p:pic>
        <p:nvPicPr>
          <p:cNvPr id="4" name="Content Placeholder 5"/>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28650" y="1268413"/>
            <a:ext cx="8239125" cy="3125553"/>
          </a:xfrm>
          <a:prstGeom prst="rect">
            <a:avLst/>
          </a:prstGeom>
          <a:noFill/>
          <a:ln>
            <a:solidFill>
              <a:schemeClr val="tx1"/>
            </a:solidFill>
          </a:ln>
        </p:spPr>
      </p:pic>
    </p:spTree>
    <p:extLst>
      <p:ext uri="{BB962C8B-B14F-4D97-AF65-F5344CB8AC3E}">
        <p14:creationId xmlns:p14="http://schemas.microsoft.com/office/powerpoint/2010/main" val="614792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Expanded Overcurrent-Protection Capabilities</a:t>
            </a:r>
          </a:p>
        </p:txBody>
      </p:sp>
      <p:sp>
        <p:nvSpPr>
          <p:cNvPr id="7" name="Content Placeholder 6"/>
          <p:cNvSpPr>
            <a:spLocks noGrp="1"/>
          </p:cNvSpPr>
          <p:nvPr>
            <p:ph idx="1"/>
          </p:nvPr>
        </p:nvSpPr>
        <p:spPr>
          <a:xfrm>
            <a:off x="2590800" y="1370013"/>
            <a:ext cx="6296025" cy="3262312"/>
          </a:xfrm>
        </p:spPr>
        <p:txBody>
          <a:bodyPr/>
          <a:lstStyle/>
          <a:p>
            <a:pPr marL="0" indent="0">
              <a:buNone/>
            </a:pPr>
            <a:r>
              <a:rPr lang="en-US" dirty="0"/>
              <a:t>Lower minimum trip current</a:t>
            </a:r>
          </a:p>
          <a:p>
            <a:pPr marL="0" indent="0">
              <a:buNone/>
            </a:pPr>
            <a:r>
              <a:rPr lang="en-US" dirty="0"/>
              <a:t>… As low as 14 A</a:t>
            </a:r>
          </a:p>
          <a:p>
            <a:pPr marL="0" indent="0">
              <a:buNone/>
            </a:pPr>
            <a:endParaRPr lang="en-US" dirty="0"/>
          </a:p>
          <a:p>
            <a:pPr marL="0" indent="0">
              <a:buNone/>
            </a:pPr>
            <a:r>
              <a:rPr lang="en-US" dirty="0"/>
              <a:t>More TCC families</a:t>
            </a:r>
          </a:p>
          <a:p>
            <a:pPr marL="0" indent="0">
              <a:buNone/>
            </a:pPr>
            <a:r>
              <a:rPr lang="en-US" dirty="0"/>
              <a:t>… Now includes “T” curve family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8" name="Down Arrow 7"/>
          <p:cNvSpPr/>
          <p:nvPr/>
        </p:nvSpPr>
        <p:spPr>
          <a:xfrm>
            <a:off x="1076325" y="1447800"/>
            <a:ext cx="1343024"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srcRect l="23801" t="11734" r="24860" b="11942"/>
          <a:stretch/>
        </p:blipFill>
        <p:spPr>
          <a:xfrm>
            <a:off x="973746" y="2791043"/>
            <a:ext cx="1548181" cy="1841282"/>
          </a:xfrm>
          <a:prstGeom prst="rect">
            <a:avLst/>
          </a:prstGeom>
          <a:ln>
            <a:solidFill>
              <a:schemeClr val="tx1"/>
            </a:solidFill>
          </a:ln>
        </p:spPr>
      </p:pic>
    </p:spTree>
    <p:extLst>
      <p:ext uri="{BB962C8B-B14F-4D97-AF65-F5344CB8AC3E}">
        <p14:creationId xmlns:p14="http://schemas.microsoft.com/office/powerpoint/2010/main" val="3492729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Expanded Overcurrent-Protection Capabilities</a:t>
            </a:r>
          </a:p>
        </p:txBody>
      </p:sp>
      <p:sp>
        <p:nvSpPr>
          <p:cNvPr id="7" name="Content Placeholder 6"/>
          <p:cNvSpPr>
            <a:spLocks noGrp="1"/>
          </p:cNvSpPr>
          <p:nvPr>
            <p:ph idx="1"/>
          </p:nvPr>
        </p:nvSpPr>
        <p:spPr>
          <a:xfrm>
            <a:off x="714376" y="1370013"/>
            <a:ext cx="8172450" cy="3262312"/>
          </a:xfrm>
        </p:spPr>
        <p:txBody>
          <a:bodyPr/>
          <a:lstStyle/>
          <a:p>
            <a:r>
              <a:rPr lang="en-US" dirty="0"/>
              <a:t>Additional Protective Elements</a:t>
            </a:r>
          </a:p>
          <a:p>
            <a:pPr lvl="1"/>
            <a:r>
              <a:rPr lang="en-US" dirty="0"/>
              <a:t>Negative sequence &amp; sensitive earth fault</a:t>
            </a:r>
          </a:p>
          <a:p>
            <a:r>
              <a:rPr lang="en-US" dirty="0"/>
              <a:t>Added protective settings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35409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39738" y="342900"/>
            <a:ext cx="8075612" cy="398463"/>
          </a:xfrm>
        </p:spPr>
        <p:txBody>
          <a:bodyPr/>
          <a:lstStyle/>
          <a:p>
            <a:r>
              <a:rPr lang="en-US" dirty="0"/>
              <a:t>Added Protective Settings</a:t>
            </a:r>
          </a:p>
        </p:txBody>
      </p:sp>
      <p:sp>
        <p:nvSpPr>
          <p:cNvPr id="14" name="Content Placeholder 14"/>
          <p:cNvSpPr>
            <a:spLocks noGrp="1"/>
          </p:cNvSpPr>
          <p:nvPr>
            <p:ph type="body" sz="half" idx="2"/>
          </p:nvPr>
        </p:nvSpPr>
        <p:spPr>
          <a:xfrm>
            <a:off x="439738" y="895014"/>
            <a:ext cx="2484437" cy="3566115"/>
          </a:xfrm>
        </p:spPr>
        <p:txBody>
          <a:bodyPr/>
          <a:lstStyle/>
          <a:p>
            <a:pPr marL="285750" indent="-285750"/>
            <a:r>
              <a:rPr lang="en-US" dirty="0"/>
              <a:t>Low-current cutoff</a:t>
            </a:r>
          </a:p>
          <a:p>
            <a:pPr marL="285750" indent="-285750"/>
            <a:r>
              <a:rPr lang="en-US" dirty="0"/>
              <a:t>Time-adder</a:t>
            </a:r>
          </a:p>
          <a:p>
            <a:pPr marL="285750" indent="-285750"/>
            <a:r>
              <a:rPr lang="en-US" dirty="0"/>
              <a:t>Two definite-time settings </a:t>
            </a:r>
          </a:p>
          <a:p>
            <a:pPr marL="285750" indent="-285750"/>
            <a:r>
              <a:rPr lang="en-US" dirty="0"/>
              <a:t>Reset-time parameters</a:t>
            </a:r>
          </a:p>
          <a:p>
            <a:endParaRPr lang="en-US" dirty="0"/>
          </a:p>
        </p:txBody>
      </p:sp>
      <p:pic>
        <p:nvPicPr>
          <p:cNvPr id="13" name="Content Placeholder 12"/>
          <p:cNvPicPr>
            <a:picLocks noGrp="1" noChangeAspect="1"/>
          </p:cNvPicPr>
          <p:nvPr>
            <p:ph idx="1"/>
          </p:nvPr>
        </p:nvPicPr>
        <p:blipFill>
          <a:blip r:embed="rId3"/>
          <a:stretch>
            <a:fillRect/>
          </a:stretch>
        </p:blipFill>
        <p:spPr>
          <a:xfrm>
            <a:off x="2948330" y="818982"/>
            <a:ext cx="6121058" cy="3143418"/>
          </a:xfrm>
          <a:ln>
            <a:solidFill>
              <a:schemeClr val="tx1"/>
            </a:solidFill>
          </a:ln>
        </p:spPr>
      </p:pic>
      <p:sp>
        <p:nvSpPr>
          <p:cNvPr id="15" name="Oval 14"/>
          <p:cNvSpPr/>
          <p:nvPr/>
        </p:nvSpPr>
        <p:spPr>
          <a:xfrm>
            <a:off x="4105275" y="2181226"/>
            <a:ext cx="714375" cy="209466"/>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05275" y="2571582"/>
            <a:ext cx="1228725" cy="14279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133850" y="2895265"/>
            <a:ext cx="1200150" cy="209802"/>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33850" y="3319547"/>
            <a:ext cx="714375" cy="14279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730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95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Superior Overcurrent Protection—</a:t>
            </a:r>
            <a:br>
              <a:rPr lang="en-US" dirty="0"/>
            </a:br>
            <a:r>
              <a:rPr lang="en-US" dirty="0"/>
              <a:t>With Less Cost and Complexity</a:t>
            </a:r>
          </a:p>
        </p:txBody>
      </p:sp>
      <p:sp>
        <p:nvSpPr>
          <p:cNvPr id="7" name="Content Placeholder 6"/>
          <p:cNvSpPr>
            <a:spLocks noGrp="1"/>
          </p:cNvSpPr>
          <p:nvPr>
            <p:ph idx="1"/>
          </p:nvPr>
        </p:nvSpPr>
        <p:spPr>
          <a:xfrm>
            <a:off x="628649" y="1370013"/>
            <a:ext cx="8162925" cy="3262312"/>
          </a:xfrm>
        </p:spPr>
        <p:txBody>
          <a:bodyPr/>
          <a:lstStyle/>
          <a:p>
            <a:pPr>
              <a:buFont typeface="Wingdings" panose="05000000000000000000" pitchFamily="2" charset="2"/>
              <a:buChar char="ü"/>
            </a:pPr>
            <a:r>
              <a:rPr lang="en-US" dirty="0"/>
              <a:t> Simplified user interface—hardware &amp; software</a:t>
            </a:r>
          </a:p>
          <a:p>
            <a:pPr>
              <a:buFont typeface="Wingdings" panose="05000000000000000000" pitchFamily="2" charset="2"/>
              <a:buChar char="ü"/>
            </a:pPr>
            <a:r>
              <a:rPr lang="en-US" dirty="0"/>
              <a:t> Expanded overcurrent-protection capabilities</a:t>
            </a:r>
          </a:p>
          <a:p>
            <a:pPr>
              <a:buFont typeface="Wingdings" panose="05000000000000000000" pitchFamily="2" charset="2"/>
              <a:buChar char="ü"/>
            </a:pPr>
            <a:r>
              <a:rPr lang="en-US" dirty="0"/>
              <a:t> No batteries, no routine maintenance</a:t>
            </a:r>
          </a:p>
        </p:txBody>
      </p:sp>
    </p:spTree>
    <p:extLst>
      <p:ext uri="{BB962C8B-B14F-4D97-AF65-F5344CB8AC3E}">
        <p14:creationId xmlns:p14="http://schemas.microsoft.com/office/powerpoint/2010/main" val="160181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 via USB</a:t>
            </a:r>
          </a:p>
        </p:txBody>
      </p:sp>
      <p:pic>
        <p:nvPicPr>
          <p:cNvPr id="4" name="Picture Placeholder 3"/>
          <p:cNvPicPr>
            <a:picLocks noGrp="1" noChangeAspect="1"/>
          </p:cNvPicPr>
          <p:nvPr>
            <p:ph type="pic" idx="1"/>
          </p:nvPr>
        </p:nvPicPr>
        <p:blipFill>
          <a:blip r:embed="rId3"/>
          <a:srcRect t="5218" b="5218"/>
          <a:stretch>
            <a:fillRect/>
          </a:stretch>
        </p:blipFill>
        <p:spPr>
          <a:xfrm>
            <a:off x="2363788" y="1393644"/>
            <a:ext cx="4629150" cy="3135085"/>
          </a:xfrm>
        </p:spPr>
      </p:pic>
      <p:sp>
        <p:nvSpPr>
          <p:cNvPr id="5" name="Oval 4"/>
          <p:cNvSpPr/>
          <p:nvPr/>
        </p:nvSpPr>
        <p:spPr>
          <a:xfrm>
            <a:off x="4495800" y="893763"/>
            <a:ext cx="2076450" cy="1887537"/>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69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Browser-Based Access</a:t>
            </a:r>
          </a:p>
        </p:txBody>
      </p:sp>
      <p:pic>
        <p:nvPicPr>
          <p:cNvPr id="4" name="Picture Placeholder 3"/>
          <p:cNvPicPr>
            <a:picLocks noGrp="1" noChangeAspect="1"/>
          </p:cNvPicPr>
          <p:nvPr>
            <p:ph type="pic" idx="1"/>
          </p:nvPr>
        </p:nvPicPr>
        <p:blipFill>
          <a:blip r:embed="rId3"/>
          <a:srcRect l="3205" r="3205"/>
          <a:stretch>
            <a:fillRect/>
          </a:stretch>
        </p:blipFill>
        <p:spPr>
          <a:xfrm>
            <a:off x="3178725" y="984069"/>
            <a:ext cx="5452513" cy="3692706"/>
          </a:xfrm>
          <a:ln>
            <a:solidFill>
              <a:schemeClr val="tx1"/>
            </a:solidFill>
          </a:ln>
        </p:spPr>
      </p:pic>
      <p:sp>
        <p:nvSpPr>
          <p:cNvPr id="6" name="Text Placeholder 5"/>
          <p:cNvSpPr>
            <a:spLocks noGrp="1"/>
          </p:cNvSpPr>
          <p:nvPr>
            <p:ph type="body" sz="half" idx="2"/>
          </p:nvPr>
        </p:nvSpPr>
        <p:spPr/>
        <p:txBody>
          <a:bodyPr/>
          <a:lstStyle/>
          <a:p>
            <a:r>
              <a:rPr lang="en-US" dirty="0"/>
              <a:t>All programming software resident on the control</a:t>
            </a:r>
          </a:p>
        </p:txBody>
      </p:sp>
    </p:spTree>
    <p:extLst>
      <p:ext uri="{BB962C8B-B14F-4D97-AF65-F5344CB8AC3E}">
        <p14:creationId xmlns:p14="http://schemas.microsoft.com/office/powerpoint/2010/main" val="29110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Browser-Based Access</a:t>
            </a:r>
          </a:p>
        </p:txBody>
      </p:sp>
      <p:pic>
        <p:nvPicPr>
          <p:cNvPr id="4" name="Picture Placeholder 3"/>
          <p:cNvPicPr>
            <a:picLocks noGrp="1" noChangeAspect="1"/>
          </p:cNvPicPr>
          <p:nvPr>
            <p:ph type="pic" idx="1"/>
          </p:nvPr>
        </p:nvPicPr>
        <p:blipFill>
          <a:blip r:embed="rId3"/>
          <a:srcRect l="3205" r="3205"/>
          <a:stretch>
            <a:fillRect/>
          </a:stretch>
        </p:blipFill>
        <p:spPr>
          <a:xfrm>
            <a:off x="3178725" y="984069"/>
            <a:ext cx="5452513" cy="3692706"/>
          </a:xfrm>
          <a:ln>
            <a:solidFill>
              <a:schemeClr val="tx1"/>
            </a:solidFill>
          </a:ln>
        </p:spPr>
      </p:pic>
      <p:sp>
        <p:nvSpPr>
          <p:cNvPr id="6" name="Text Placeholder 5"/>
          <p:cNvSpPr>
            <a:spLocks noGrp="1"/>
          </p:cNvSpPr>
          <p:nvPr>
            <p:ph type="body" sz="half" idx="2"/>
          </p:nvPr>
        </p:nvSpPr>
        <p:spPr/>
        <p:txBody>
          <a:bodyPr/>
          <a:lstStyle/>
          <a:p>
            <a:r>
              <a:rPr lang="en-US" dirty="0"/>
              <a:t>Type in URL:</a:t>
            </a:r>
          </a:p>
          <a:p>
            <a:r>
              <a:rPr lang="en-US" u="sng" dirty="0" smtClean="0">
                <a:hlinkClick r:id="rId4"/>
              </a:rPr>
              <a:t>http://sandcvista</a:t>
            </a:r>
            <a:r>
              <a:rPr lang="en-US" u="sng" smtClean="0">
                <a:hlinkClick r:id="rId4"/>
              </a:rPr>
              <a:t>/</a:t>
            </a:r>
            <a:endParaRPr lang="en-US" dirty="0"/>
          </a:p>
        </p:txBody>
      </p:sp>
      <p:sp>
        <p:nvSpPr>
          <p:cNvPr id="5" name="Oval 4"/>
          <p:cNvSpPr/>
          <p:nvPr/>
        </p:nvSpPr>
        <p:spPr>
          <a:xfrm>
            <a:off x="3257550" y="984068"/>
            <a:ext cx="1057275" cy="463731"/>
          </a:xfrm>
          <a:prstGeom prst="ellipse">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85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Easy Access to Control Information</a:t>
            </a:r>
          </a:p>
        </p:txBody>
      </p:sp>
      <p:sp>
        <p:nvSpPr>
          <p:cNvPr id="4" name="Text Placeholder 3"/>
          <p:cNvSpPr>
            <a:spLocks noGrp="1"/>
          </p:cNvSpPr>
          <p:nvPr>
            <p:ph type="body" sz="half" idx="2"/>
          </p:nvPr>
        </p:nvSpPr>
        <p:spPr>
          <a:xfrm>
            <a:off x="725488" y="977538"/>
            <a:ext cx="2265362" cy="3135085"/>
          </a:xfrm>
        </p:spPr>
        <p:txBody>
          <a:bodyPr/>
          <a:lstStyle/>
          <a:p>
            <a:r>
              <a:rPr lang="en-US" dirty="0"/>
              <a:t>View mode includes:</a:t>
            </a:r>
          </a:p>
          <a:p>
            <a:pPr marL="285750" indent="-285750">
              <a:buFont typeface="Arial" panose="020B0604020202020204" pitchFamily="34" charset="0"/>
              <a:buChar char="•"/>
            </a:pPr>
            <a:r>
              <a:rPr lang="en-US" dirty="0"/>
              <a:t>Trip indication</a:t>
            </a:r>
          </a:p>
          <a:p>
            <a:pPr marL="285750" indent="-285750">
              <a:buFont typeface="Arial" panose="020B0604020202020204" pitchFamily="34" charset="0"/>
              <a:buChar char="•"/>
            </a:pPr>
            <a:r>
              <a:rPr lang="en-US" dirty="0"/>
              <a:t>Control health</a:t>
            </a:r>
          </a:p>
          <a:p>
            <a:pPr marL="285750" indent="-285750">
              <a:buFont typeface="Arial" panose="020B0604020202020204" pitchFamily="34" charset="0"/>
              <a:buChar char="•"/>
            </a:pPr>
            <a:r>
              <a:rPr lang="en-US" dirty="0"/>
              <a:t>Control settings</a:t>
            </a:r>
          </a:p>
          <a:p>
            <a:pPr marL="285750" indent="-285750">
              <a:buFont typeface="Arial" panose="020B0604020202020204" pitchFamily="34" charset="0"/>
              <a:buChar char="•"/>
            </a:pPr>
            <a:r>
              <a:rPr lang="en-US" dirty="0"/>
              <a:t>Event logs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p:cNvPicPr>
            <a:picLocks noChangeAspect="1"/>
          </p:cNvPicPr>
          <p:nvPr/>
        </p:nvPicPr>
        <p:blipFill rotWithShape="1">
          <a:blip r:embed="rId3"/>
          <a:srcRect t="11123" b="4119"/>
          <a:stretch/>
        </p:blipFill>
        <p:spPr>
          <a:xfrm>
            <a:off x="2990850" y="866775"/>
            <a:ext cx="5752141" cy="3900297"/>
          </a:xfrm>
          <a:prstGeom prst="rect">
            <a:avLst/>
          </a:prstGeom>
          <a:ln>
            <a:solidFill>
              <a:schemeClr val="tx1"/>
            </a:solidFill>
          </a:ln>
        </p:spPr>
      </p:pic>
    </p:spTree>
    <p:extLst>
      <p:ext uri="{BB962C8B-B14F-4D97-AF65-F5344CB8AC3E}">
        <p14:creationId xmlns:p14="http://schemas.microsoft.com/office/powerpoint/2010/main" val="4111423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Programming</a:t>
            </a:r>
          </a:p>
        </p:txBody>
      </p:sp>
      <p:pic>
        <p:nvPicPr>
          <p:cNvPr id="3" name="Picture 2"/>
          <p:cNvPicPr>
            <a:picLocks noChangeAspect="1"/>
          </p:cNvPicPr>
          <p:nvPr/>
        </p:nvPicPr>
        <p:blipFill>
          <a:blip r:embed="rId3"/>
          <a:stretch>
            <a:fillRect/>
          </a:stretch>
        </p:blipFill>
        <p:spPr>
          <a:xfrm>
            <a:off x="853987" y="1019174"/>
            <a:ext cx="7437614" cy="3819525"/>
          </a:xfrm>
          <a:prstGeom prst="rect">
            <a:avLst/>
          </a:prstGeom>
          <a:ln>
            <a:solidFill>
              <a:schemeClr val="tx1"/>
            </a:solidFill>
          </a:ln>
        </p:spPr>
      </p:pic>
    </p:spTree>
    <p:extLst>
      <p:ext uri="{BB962C8B-B14F-4D97-AF65-F5344CB8AC3E}">
        <p14:creationId xmlns:p14="http://schemas.microsoft.com/office/powerpoint/2010/main" val="283627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Programming</a:t>
            </a:r>
          </a:p>
        </p:txBody>
      </p:sp>
      <p:pic>
        <p:nvPicPr>
          <p:cNvPr id="3" name="Picture 2"/>
          <p:cNvPicPr>
            <a:picLocks noChangeAspect="1"/>
          </p:cNvPicPr>
          <p:nvPr/>
        </p:nvPicPr>
        <p:blipFill rotWithShape="1">
          <a:blip r:embed="rId3"/>
          <a:srcRect t="10926" b="4273"/>
          <a:stretch/>
        </p:blipFill>
        <p:spPr>
          <a:xfrm>
            <a:off x="1889760" y="875474"/>
            <a:ext cx="5970334" cy="4050321"/>
          </a:xfrm>
          <a:prstGeom prst="rect">
            <a:avLst/>
          </a:prstGeom>
          <a:ln>
            <a:solidFill>
              <a:schemeClr val="tx1"/>
            </a:solidFill>
          </a:ln>
        </p:spPr>
      </p:pic>
    </p:spTree>
    <p:extLst>
      <p:ext uri="{BB962C8B-B14F-4D97-AF65-F5344CB8AC3E}">
        <p14:creationId xmlns:p14="http://schemas.microsoft.com/office/powerpoint/2010/main" val="2664461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Programming</a:t>
            </a:r>
          </a:p>
        </p:txBody>
      </p:sp>
      <p:pic>
        <p:nvPicPr>
          <p:cNvPr id="4" name="Picture 3"/>
          <p:cNvPicPr>
            <a:picLocks noChangeAspect="1"/>
          </p:cNvPicPr>
          <p:nvPr/>
        </p:nvPicPr>
        <p:blipFill rotWithShape="1">
          <a:blip r:embed="rId3"/>
          <a:srcRect t="11117" b="3841"/>
          <a:stretch/>
        </p:blipFill>
        <p:spPr>
          <a:xfrm>
            <a:off x="1771650" y="1000124"/>
            <a:ext cx="5657849" cy="3849193"/>
          </a:xfrm>
          <a:prstGeom prst="rect">
            <a:avLst/>
          </a:prstGeom>
          <a:ln>
            <a:solidFill>
              <a:schemeClr val="tx1"/>
            </a:solidFill>
          </a:ln>
        </p:spPr>
      </p:pic>
    </p:spTree>
    <p:extLst>
      <p:ext uri="{BB962C8B-B14F-4D97-AF65-F5344CB8AC3E}">
        <p14:creationId xmlns:p14="http://schemas.microsoft.com/office/powerpoint/2010/main" val="3996207352"/>
      </p:ext>
    </p:extLst>
  </p:cSld>
  <p:clrMapOvr>
    <a:masterClrMapping/>
  </p:clrMapOvr>
</p:sld>
</file>

<file path=ppt/theme/theme1.xml><?xml version="1.0" encoding="utf-8"?>
<a:theme xmlns:a="http://schemas.openxmlformats.org/drawingml/2006/main" name="SC_Background_2017">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ta OCC 2.0 Customer Presentation.potx" id="{A0A0F16B-1E7F-4F02-8E34-6CBD7056F95F}" vid="{7DE3BB51-607B-4BD6-B403-68DB61F5076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ta OCC 2.0 Customer Presentation.potx" id="{A0A0F16B-1E7F-4F02-8E34-6CBD7056F95F}" vid="{68762F20-D187-4D8F-A1B1-822756105F96}"/>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sta OCC 2.0 Customer Presentation.potx" id="{A0A0F16B-1E7F-4F02-8E34-6CBD7056F95F}" vid="{42DE4EF2-60BA-4118-BFF2-7FD5F59636C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D5F7ACB352B4FB53E6F9BFEE19296" ma:contentTypeVersion="16" ma:contentTypeDescription="Create a new document." ma:contentTypeScope="" ma:versionID="cb06e145a330778112f5acd33904b053">
  <xsd:schema xmlns:xsd="http://www.w3.org/2001/XMLSchema" xmlns:xs="http://www.w3.org/2001/XMLSchema" xmlns:p="http://schemas.microsoft.com/office/2006/metadata/properties" xmlns:ns2="a8cebb41-5e77-4e4f-8aab-d357bab500e6" xmlns:ns3="84eed1ed-ea0d-4447-b174-db3d4db55096" targetNamespace="http://schemas.microsoft.com/office/2006/metadata/properties" ma:root="true" ma:fieldsID="1493e95d5262d033897d01a42f9ea4b1" ns2:_="" ns3:_="">
    <xsd:import namespace="a8cebb41-5e77-4e4f-8aab-d357bab500e6"/>
    <xsd:import namespace="84eed1ed-ea0d-4447-b174-db3d4db55096"/>
    <xsd:element name="properties">
      <xsd:complexType>
        <xsd:sequence>
          <xsd:element name="documentManagement">
            <xsd:complexType>
              <xsd:all>
                <xsd:element ref="ns2:Document_x0020_Type"/>
                <xsd:element ref="ns2:Effective_x0020_Date"/>
                <xsd:element ref="ns2:Section_x0020_Number"/>
                <xsd:element ref="ns2:Section"/>
                <xsd:element ref="ns2:Security0"/>
                <xsd:element ref="ns2:Language"/>
                <xsd:element ref="ns2:Instruction_x0020_Sheet_x0020_Type" minOccurs="0"/>
                <xsd:element ref="ns2:MediaServiceMetadata" minOccurs="0"/>
                <xsd:element ref="ns2:MediaServiceFastMetadata" minOccurs="0"/>
                <xsd:element ref="ns3:SharedWithUsers" minOccurs="0"/>
                <xsd:element ref="ns3:SharedWithDetails" minOccurs="0"/>
                <xsd:element ref="ns3:_dlc_DocId" minOccurs="0"/>
                <xsd:element ref="ns3:_dlc_DocIdUrl" minOccurs="0"/>
                <xsd:element ref="ns3:_dlc_DocIdPersistId" minOccurs="0"/>
                <xsd:element ref="ns2:inApprovalFlow" minOccurs="0"/>
                <xsd:element ref="ns2:Approval_x0020_Triggerer"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ebb41-5e77-4e4f-8aab-d357bab500e6" elementFormDefault="qualified">
    <xsd:import namespace="http://schemas.microsoft.com/office/2006/documentManagement/types"/>
    <xsd:import namespace="http://schemas.microsoft.com/office/infopath/2007/PartnerControls"/>
    <xsd:element name="Document_x0020_Type" ma:index="3" ma:displayName="Document Type" ma:format="Dropdown" ma:internalName="Document_x0020_Type">
      <xsd:simpleType>
        <xsd:restriction base="dms:Choice">
          <xsd:enumeration value="Article Reprint"/>
          <xsd:enumeration value="Case Study"/>
          <xsd:enumeration value="Data Bulletin"/>
          <xsd:enumeration value="Data Sheet"/>
          <xsd:enumeration value="Descriptive Bulletin"/>
          <xsd:enumeration value="Education Material"/>
          <xsd:enumeration value="Educational Material"/>
          <xsd:enumeration value="FAQ Bulletin"/>
          <xsd:enumeration value="General"/>
          <xsd:enumeration value="Information Bulletin"/>
          <xsd:enumeration value="Information Sheet"/>
          <xsd:enumeration value="Instruction Sheet"/>
          <xsd:enumeration value="Numerical Evaluation"/>
          <xsd:enumeration value="Parts Bulletin"/>
          <xsd:enumeration value="Photo Sheet"/>
          <xsd:enumeration value="Presentation"/>
          <xsd:enumeration value="Price Schedule/Sheet"/>
          <xsd:enumeration value="Sales Bulletin"/>
          <xsd:enumeration value="Specification Bulletin"/>
          <xsd:enumeration value="Specification Sheet"/>
          <xsd:enumeration value="TCC Curve"/>
          <xsd:enumeration value="Technical Paper"/>
        </xsd:restriction>
      </xsd:simpleType>
    </xsd:element>
    <xsd:element name="Effective_x0020_Date" ma:index="4" ma:displayName="Effective Date" ma:format="DateOnly" ma:indexed="true" ma:internalName="Effective_x0020_Date">
      <xsd:simpleType>
        <xsd:restriction base="dms:DateTime"/>
      </xsd:simpleType>
    </xsd:element>
    <xsd:element name="Section_x0020_Number" ma:index="5" ma:displayName="Section Number" ma:format="Dropdown" ma:internalName="Section_x0020_Number">
      <xsd:simpleType>
        <xsd:restriction base="dms:Choice">
          <xsd:enumeration value="100 to 149"/>
          <xsd:enumeration value="150 to 179"/>
          <xsd:enumeration value="180 to 199"/>
          <xsd:enumeration value="200 to 209"/>
          <xsd:enumeration value="210 to 239"/>
          <xsd:enumeration value="240"/>
          <xsd:enumeration value="242"/>
          <xsd:enumeration value="243"/>
          <xsd:enumeration value="252"/>
          <xsd:enumeration value="340 to 341"/>
          <xsd:enumeration value="350 to 351"/>
          <xsd:enumeration value="352"/>
          <xsd:enumeration value="440 to 441"/>
          <xsd:enumeration value="450 to 451"/>
          <xsd:enumeration value="460 to 461"/>
          <xsd:enumeration value="463"/>
          <xsd:enumeration value="465"/>
          <xsd:enumeration value="466"/>
          <xsd:enumeration value="500 to 509"/>
          <xsd:enumeration value="510 to 515"/>
          <xsd:enumeration value="531"/>
          <xsd:enumeration value="532"/>
          <xsd:enumeration value="533"/>
          <xsd:enumeration value="542"/>
          <xsd:enumeration value="550 to 551"/>
          <xsd:enumeration value="580 to 581"/>
          <xsd:enumeration value="590 to 591"/>
          <xsd:enumeration value="600 to 609"/>
          <xsd:enumeration value="620"/>
          <xsd:enumeration value="621"/>
          <xsd:enumeration value="622"/>
          <xsd:enumeration value="627"/>
          <xsd:enumeration value="629"/>
          <xsd:enumeration value="630 to 631"/>
          <xsd:enumeration value="640 to 642"/>
          <xsd:enumeration value="650"/>
          <xsd:enumeration value="653"/>
          <xsd:enumeration value="655"/>
          <xsd:enumeration value="656"/>
          <xsd:enumeration value="657"/>
          <xsd:enumeration value="658"/>
          <xsd:enumeration value="659"/>
          <xsd:enumeration value="660 to 661"/>
          <xsd:enumeration value="662"/>
          <xsd:enumeration value="663"/>
          <xsd:enumeration value="664"/>
          <xsd:enumeration value="665"/>
          <xsd:enumeration value="666"/>
          <xsd:enumeration value="669"/>
          <xsd:enumeration value="671"/>
          <xsd:enumeration value="676"/>
          <xsd:enumeration value="680"/>
          <xsd:enumeration value="681"/>
          <xsd:enumeration value="682"/>
          <xsd:enumeration value="683"/>
          <xsd:enumeration value="690 to 691"/>
          <xsd:enumeration value="695"/>
          <xsd:enumeration value="710 to 711"/>
          <xsd:enumeration value="712"/>
          <xsd:enumeration value="714"/>
          <xsd:enumeration value="715"/>
          <xsd:enumeration value="716"/>
          <xsd:enumeration value="718"/>
          <xsd:enumeration value="719"/>
          <xsd:enumeration value="720 to 723"/>
          <xsd:enumeration value="730 to 731"/>
          <xsd:enumeration value="752"/>
          <xsd:enumeration value="753"/>
          <xsd:enumeration value="760 to 761"/>
          <xsd:enumeration value="765"/>
          <xsd:enumeration value="766"/>
          <xsd:enumeration value="767"/>
          <xsd:enumeration value="768"/>
          <xsd:enumeration value="769"/>
          <xsd:enumeration value="770 to 771"/>
          <xsd:enumeration value="775"/>
          <xsd:enumeration value="783"/>
          <xsd:enumeration value="785"/>
          <xsd:enumeration value="786"/>
          <xsd:enumeration value="792"/>
          <xsd:enumeration value="795"/>
          <xsd:enumeration value="796"/>
          <xsd:enumeration value="811"/>
          <xsd:enumeration value="821"/>
          <xsd:enumeration value="822"/>
          <xsd:enumeration value="841"/>
          <xsd:enumeration value="842"/>
          <xsd:enumeration value="851"/>
          <xsd:enumeration value="910 to 919"/>
          <xsd:enumeration value="1000 to 1009"/>
          <xsd:enumeration value="1011"/>
          <xsd:enumeration value="1020"/>
          <xsd:enumeration value="1021"/>
          <xsd:enumeration value="1022"/>
          <xsd:enumeration value="1023"/>
          <xsd:enumeration value="1024"/>
          <xsd:enumeration value="1025"/>
          <xsd:enumeration value="1030"/>
          <xsd:enumeration value="1031"/>
          <xsd:enumeration value="1032"/>
          <xsd:enumeration value="1041"/>
          <xsd:enumeration value="1042"/>
          <xsd:enumeration value="1043"/>
          <xsd:enumeration value="1044"/>
          <xsd:enumeration value="1045"/>
          <xsd:enumeration value="1046"/>
          <xsd:enumeration value="1047"/>
          <xsd:enumeration value="1048"/>
          <xsd:enumeration value="1051"/>
          <xsd:enumeration value="1061"/>
          <xsd:enumeration value="1062"/>
          <xsd:enumeration value="1069"/>
          <xsd:enumeration value="1070 to 1071"/>
          <xsd:enumeration value="1072"/>
          <xsd:enumeration value="1073"/>
          <xsd:enumeration value="1074"/>
          <xsd:enumeration value="1075"/>
          <xsd:enumeration value="1076"/>
          <xsd:enumeration value="1077"/>
          <xsd:enumeration value="2000"/>
          <xsd:enumeration value="TCC Curve"/>
        </xsd:restriction>
      </xsd:simpleType>
    </xsd:element>
    <xsd:element name="Section" ma:index="6" ma:displayName="Section" ma:format="Dropdown" ma:internalName="Section">
      <xsd:simpleType>
        <xsd:restriction base="dms:Choice">
          <xsd:enumeration value="100 to 149 – General Information"/>
          <xsd:enumeration value="1000 to 1009 – Automation Products, General"/>
          <xsd:enumeration value="1011 – BankGuard Plus Controls"/>
          <xsd:enumeration value="1020 – Distribution Capacitor Controls"/>
          <xsd:enumeration value="1021 – 1000 Series Capacitor Controls"/>
          <xsd:enumeration value="1022 – IntelliCap Automatic Capacitor Controls"/>
          <xsd:enumeration value="1023 – IntelliCap Plus Automatic Capacitor Controls"/>
          <xsd:enumeration value="1024 – IntelliCap 2000 Automatic Capacitor Controls"/>
          <xsd:enumeration value="1025 – GridMaster Microgrid Control System"/>
          <xsd:enumeration value="1030 – Software, General"/>
          <xsd:enumeration value="1031 – WinMon Graphical User Interface"/>
          <xsd:enumeration value="1032 – IntelliLink Remote Setup Software"/>
          <xsd:enumeration value="1041 – 5800 Series Automatic Switch Controls"/>
          <xsd:enumeration value="1042 – IntelliTeam II Automatic Restoration System"/>
          <xsd:enumeration value="1043 – IntelliNode Interface Module"/>
          <xsd:enumeration value="1044 – IntelliTeam SG Automatic Restoration System"/>
          <xsd:enumeration value="1045 – 6800 Series Automatic Switch Controls"/>
          <xsd:enumeration value="1046 – IntelliTeam VV Volt-Var Optimization System"/>
          <xsd:enumeration value="1047 – IntelliTeam DEM Distributed Energy Management System"/>
          <xsd:enumeration value="1048 – IntelliTeam FMS Feeder Management System"/>
          <xsd:enumeration value="1051 – M-Series Switch Operators"/>
          <xsd:enumeration value="1061 – CS Series Current and Voltage Sensors"/>
          <xsd:enumeration value="1062 – Neutral Current Sensors"/>
          <xsd:enumeration value="1069 – IntelliCom Radios"/>
          <xsd:enumeration value="1070 to 1071 – General Transceivers Information and UtiliNet Series Radios"/>
          <xsd:enumeration value="1072 – SpeedNet Radios"/>
          <xsd:enumeration value="1073 – IntelliTeam CNMS Communication Network Management System"/>
          <xsd:enumeration value="1074 – SpeedNet ME Mesh End-Point Radios"/>
          <xsd:enumeration value="1075 – SpeedNet SDR Software Defined Radios"/>
          <xsd:enumeration value="1076 – SpeedNet Cell Edge Gateway"/>
          <xsd:enumeration value="1077 – R3 Communication Module"/>
          <xsd:enumeration value="150 to 179 – Price Information"/>
          <xsd:enumeration value="180 to 199 – Power Systems Solutions"/>
          <xsd:enumeration value="200 to 209 – Fusing Equipment, General"/>
          <xsd:enumeration value="2000 – Industry-Specific Applications"/>
          <xsd:enumeration value="210 to 239 – Fusing Equipment, Transmission"/>
          <xsd:enumeration value="240 – Power Fuses, Outdoor"/>
          <xsd:enumeration value="242 – Power Fuses, SM-4, SM-5, SMD-20, and SMD-40, Outdoor"/>
          <xsd:enumeration value="243 – Liquid Power Fuse"/>
          <xsd:enumeration value="252 – Power Fuses, SM and SML, Indoor"/>
          <xsd:enumeration value="340 to 341 – Fusistors, Indoor"/>
          <xsd:enumeration value="350 to 351 – Fuse Cutouts, Type XS, Outdoor"/>
          <xsd:enumeration value="352 – Fuse Links, Positrol, Outdoor"/>
          <xsd:enumeration value="440 to 441 – Fault Fiter Electronic Power Fuses, Indoor"/>
          <xsd:enumeration value="450 to 451 – Fault Tamer Fuse Limiters, Outdoor"/>
          <xsd:enumeration value="460 to 461 – TripSaver II Cutout-Mounted Reclosers, Outdoor"/>
          <xsd:enumeration value="463 – TripSaver III Cutout-Mounted Recloser"/>
          <xsd:enumeration value="465 – VacuFuse Self-Resetting Interrupter"/>
          <xsd:enumeration value="466 – VacuFuse® II Self-Resetting Interrupter"/>
          <xsd:enumeration value="500 to 509 – Automatic Control Equipment and Sensors, General"/>
          <xsd:enumeration value="510 to 515 – Source-Transfer and Sectionalizing Controls"/>
          <xsd:enumeration value="531 – Automatic Control Devices – UP, GP, VR, and UPR"/>
          <xsd:enumeration value="532 – BankGard Relay, LUC and LGC"/>
          <xsd:enumeration value="533 – Automatic Control Devices, Type GPS"/>
          <xsd:enumeration value="542 – Open-Phase Detector, Type SPD"/>
          <xsd:enumeration value="550 to 551 – Overcurrent Relays"/>
          <xsd:enumeration value="580 to 581 – Potential Devices, Transmission"/>
          <xsd:enumeration value="590 to 591 – Voltage Sensors, Distribution"/>
          <xsd:enumeration value="600 to 609 – Metal-Enclosed Gear, General"/>
          <xsd:enumeration value="620 – Metal-Enclosed Switchgear, Indoor and Outdoor"/>
          <xsd:enumeration value="621 – Metal-Enclosed Switchgear, Custom"/>
          <xsd:enumeration value="622 – Metal-Enclosed Switchgear, System II"/>
          <xsd:enumeration value="627 – PMX Modular Metal-Enclosed Switchgear"/>
          <xsd:enumeration value="629 – Switch Operator, AS and MS"/>
          <xsd:enumeration value="630 to 631 – Metal-Enclosed Fuses, (Wall-Mounted) Indoor"/>
          <xsd:enumeration value="640 to 642 – Metal-Enclosed Interrupter Switches, (Wall-Mounted) Indoor"/>
          <xsd:enumeration value="650 – PureWave Power-Electronic Switching Systems"/>
          <xsd:enumeration value="653 – PureWave UPS System"/>
          <xsd:enumeration value="655 – PureWave DSTATCOM Distribution Static Compensator"/>
          <xsd:enumeration value="656 – PureWave AVC Adaptive Var Compensator"/>
          <xsd:enumeration value="657 – PureWave SMS Storage Management System"/>
          <xsd:enumeration value="658 – PureWave CES Community Energy Storage System"/>
          <xsd:enumeration value="659 – PureWave SMS-250 Storage Management System"/>
          <xsd:enumeration value="660 to 661 – Pad-Mounted Gear, General"/>
          <xsd:enumeration value="662 – Pad-Mounted Gear, Manual PMH and PMS"/>
          <xsd:enumeration value="663 – Pad-Mounted Gear, Source-Transfer PMH"/>
          <xsd:enumeration value="664 – Pad-Mounted Gear, Remote Supervisory PMH"/>
          <xsd:enumeration value="665 – Pad-Mounted Gear, Manual PME"/>
          <xsd:enumeration value="666 – Pad-Mounted Gear, Remote Supervisory PME"/>
          <xsd:enumeration value="669 – PM Switch Operators"/>
          <xsd:enumeration value="671 – Penta-Latch Mechanisms"/>
          <xsd:enumeration value="676 – EdgeRestore™ Underground Distribution Restoration System"/>
          <xsd:enumeration value="680 – Underground Distribution Switchgear, General"/>
          <xsd:enumeration value="681 – Vista Underground Distribution Switchgear, Manual"/>
          <xsd:enumeration value="682 – Vista Underground Distribution Switchgear, Remote Supervisory"/>
          <xsd:enumeration value="683 – Vista Underground Distribution Switchgear, Source-Transfer"/>
          <xsd:enumeration value="690 to 691 – System VI Switchgear, Indoor and Outdoor"/>
          <xsd:enumeration value="695 – Vista SD Underground Distribution Switchgear"/>
          <xsd:enumeration value="710 to 711 – Switching Equipment, General and Circuit-Switchers, Mark V"/>
          <xsd:enumeration value="712 – Circuit-Switchers, Mark VI, Outdoor"/>
          <xsd:enumeration value="714 – Circuit-Isolator II Disconnect"/>
          <xsd:enumeration value="715 – Circuit-Switchers, Mark IV, Outdoor"/>
          <xsd:enumeration value="716 – Circuit-Switchers, Series 2000, Outdoor"/>
          <xsd:enumeration value="718 – Circuit-Switcher Relay and Control Packs"/>
          <xsd:enumeration value="719 – Switch Operators, Type CS"/>
          <xsd:enumeration value="720 to 723 – Trans-Rupters, (Transformer Protection) Outdoor"/>
          <xsd:enumeration value="730 to 731 – Trans-Rupter II Transformer Protectors, Outdoor"/>
          <xsd:enumeration value="752 – Line-Rupters, Outdoor"/>
          <xsd:enumeration value="753 – Switch Operators, Type LS"/>
          <xsd:enumeration value="760 to 761 – Alduti-Rupter Switches, Outdoor"/>
          <xsd:enumeration value="765 – Omni-Rupter Switches, Outdoor"/>
          <xsd:enumeration value="766 – IntelliRupter PulseCloser Fault Interrupters, Outdoor"/>
          <xsd:enumeration value="767 – Substation Circuit Breakers, Type FVR"/>
          <xsd:enumeration value="768 – Scada-Mate Switching Systems, Outdoor"/>
          <xsd:enumeration value="769 – Switch Operators, Type AS"/>
          <xsd:enumeration value="770 to 771 – Alduti-Rupter Switches with Power Fuses, Outdoor"/>
          <xsd:enumeration value="775 – Scada-Mate SD Switching System"/>
          <xsd:enumeration value="783 – Alduti-Rupter Switches, Indoor"/>
          <xsd:enumeration value="785 – Mini-Rupter Switches, Indoor"/>
          <xsd:enumeration value="786 – Mini-Rupter Switches, Indoor"/>
          <xsd:enumeration value="792 – Alduti-Rupter Switches with Power Fuses, Indoor"/>
          <xsd:enumeration value="795 – Mini-Rupter Switches with Power Fuses, Indoor"/>
          <xsd:enumeration value="796 – Mini-Rupter Switches with SM Power Fuses or Fault Fiter Electronic Power Fuses, Indoor"/>
          <xsd:enumeration value="811 – Loadbuster Loadbreak Tool, Outdoor"/>
          <xsd:enumeration value="821 – Loadbuster Disconnects, Outdoor"/>
          <xsd:enumeration value="822 – Convertible Disconnects, Outdoor"/>
          <xsd:enumeration value="841 – Regulator Bypass Switches, Types XL and NL, Outdoor"/>
          <xsd:enumeration value="842 – Recloser Bypass Disconnects, Outdoor"/>
          <xsd:enumeration value="851 – Handling Tools"/>
          <xsd:enumeration value="910 to 919 – Cypoxy Products"/>
          <xsd:enumeration value="TCC Curves"/>
        </xsd:restriction>
      </xsd:simpleType>
    </xsd:element>
    <xsd:element name="Security0" ma:index="7" ma:displayName="Security" ma:format="Dropdown" ma:indexed="true" ma:internalName="Security0">
      <xsd:simpleType>
        <xsd:restriction base="dms:Choice">
          <xsd:enumeration value="Internal"/>
          <xsd:enumeration value="Public"/>
          <xsd:enumeration value="Restricted"/>
        </xsd:restriction>
      </xsd:simpleType>
    </xsd:element>
    <xsd:element name="Language" ma:index="8" ma:displayName="Language" ma:format="Dropdown" ma:internalName="Language">
      <xsd:simpleType>
        <xsd:restriction base="dms:Choice">
          <xsd:enumeration value="Chinese"/>
          <xsd:enumeration value="English"/>
          <xsd:enumeration value="French"/>
          <xsd:enumeration value="Italian"/>
          <xsd:enumeration value="Portuguese"/>
          <xsd:enumeration value="Spanish"/>
        </xsd:restriction>
      </xsd:simpleType>
    </xsd:element>
    <xsd:element name="Instruction_x0020_Sheet_x0020_Type" ma:index="9" nillable="true" ma:displayName="Instruction Sheet Type" ma:format="Dropdown" ma:internalName="Instruction_x0020_Sheet_x0020_Type">
      <xsd:simpleType>
        <xsd:restriction base="dms:Choice">
          <xsd:enumeration value="Setup"/>
          <xsd:enumeration value="Troubleshooting"/>
          <xsd:enumeration value="Installation"/>
          <xsd:enumeration value="Operation"/>
          <xsd:enumeration value="Installation and Operation"/>
          <xsd:enumeration value="Point Lists"/>
          <xsd:enumeration value="Configuration"/>
          <xsd:enumeration value="Communication Options"/>
          <xsd:enumeration value="Guide"/>
          <xsd:enumeration value="Inspection"/>
          <xsd:enumeration value="Replacement"/>
          <xsd:enumeration value="Software"/>
          <xsd:enumeration value="Quick Operation Guide"/>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inApprovalFlow" ma:index="23" nillable="true" ma:displayName="inApprovalFlow" ma:default="0" ma:internalName="inApprovalFlow">
      <xsd:simpleType>
        <xsd:restriction base="dms:Boolean"/>
      </xsd:simpleType>
    </xsd:element>
    <xsd:element name="Approval_x0020_Triggerer" ma:index="24" nillable="true" ma:displayName="Approval Triggerer" ma:internalName="Approval_x0020_Triggerer">
      <xsd:simpleType>
        <xsd:restriction base="dms:Text">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eed1ed-ea0d-4447-b174-db3d4db5509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_dlc_DocId" ma:index="20" nillable="true" ma:displayName="Document ID Value" ma:description="The value of the document ID assigned to this item." ma:indexed="true"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axOccurs="1" ma:index="2"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anguage xmlns="a8cebb41-5e77-4e4f-8aab-d357bab500e6">English</Language>
    <Document_x0020_Type xmlns="a8cebb41-5e77-4e4f-8aab-d357bab500e6">Presentation</Document_x0020_Type>
    <Section xmlns="a8cebb41-5e77-4e4f-8aab-d357bab500e6">680 – Underground Distribution Switchgear, General</Section>
    <Instruction_x0020_Sheet_x0020_Type xmlns="a8cebb41-5e77-4e4f-8aab-d357bab500e6" xsi:nil="true"/>
    <_dlc_DocId xmlns="84eed1ed-ea0d-4447-b174-db3d4db55096">6S64XP3KEMWP-14-6832</_dlc_DocId>
    <_dlc_DocIdUrl xmlns="84eed1ed-ea0d-4447-b174-db3d4db55096">
      <Url>https://sandc4.sharepoint.com/sites/sales-manual/_layouts/15/DocIdRedir.aspx?ID=6S64XP3KEMWP-14-6832</Url>
      <Description>6S64XP3KEMWP-14-6832</Description>
    </_dlc_DocIdUrl>
    <Effective_x0020_Date xmlns="a8cebb41-5e77-4e4f-8aab-d357bab500e6">2018-01-15T06:00:00+00:00</Effective_x0020_Date>
    <Security0 xmlns="a8cebb41-5e77-4e4f-8aab-d357bab500e6">Public</Security0>
    <Section_x0020_Number xmlns="a8cebb41-5e77-4e4f-8aab-d357bab500e6">680</Section_x0020_Number>
    <inApprovalFlow xmlns="a8cebb41-5e77-4e4f-8aab-d357bab500e6">false</inApprovalFlow>
    <Approval_x0020_Triggerer xmlns="a8cebb41-5e77-4e4f-8aab-d357bab500e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62B4AFE-6C44-49A0-9176-20696DF54321}"/>
</file>

<file path=customXml/itemProps2.xml><?xml version="1.0" encoding="utf-8"?>
<ds:datastoreItem xmlns:ds="http://schemas.openxmlformats.org/officeDocument/2006/customXml" ds:itemID="{0DB66C13-B942-431B-8744-18B90D2AC7B2}"/>
</file>

<file path=customXml/itemProps3.xml><?xml version="1.0" encoding="utf-8"?>
<ds:datastoreItem xmlns:ds="http://schemas.openxmlformats.org/officeDocument/2006/customXml" ds:itemID="{3D856854-2054-4472-83F3-746BB8C1D890}"/>
</file>

<file path=customXml/itemProps4.xml><?xml version="1.0" encoding="utf-8"?>
<ds:datastoreItem xmlns:ds="http://schemas.openxmlformats.org/officeDocument/2006/customXml" ds:itemID="{33B366C6-F8CA-49B8-BC25-AAD815B8A669}"/>
</file>

<file path=docProps/app.xml><?xml version="1.0" encoding="utf-8"?>
<Properties xmlns="http://schemas.openxmlformats.org/officeDocument/2006/extended-properties" xmlns:vt="http://schemas.openxmlformats.org/officeDocument/2006/docPropsVTypes">
  <Template>Vista OCC 2.0 Customer Presentation_12-17 version</Template>
  <TotalTime>2537</TotalTime>
  <Words>374</Words>
  <Application>Microsoft Macintosh PowerPoint</Application>
  <PresentationFormat>On-screen Show (16:9)</PresentationFormat>
  <Paragraphs>72</Paragraphs>
  <Slides>16</Slides>
  <Notes>12</Notes>
  <HiddenSlides>2</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16</vt:i4>
      </vt:variant>
    </vt:vector>
  </HeadingPairs>
  <TitlesOfParts>
    <vt:vector size="22" baseType="lpstr">
      <vt:lpstr>Calibri</vt:lpstr>
      <vt:lpstr>Wingdings</vt:lpstr>
      <vt:lpstr>Arial</vt:lpstr>
      <vt:lpstr>SC_Background_2017</vt:lpstr>
      <vt:lpstr>Custom Design</vt:lpstr>
      <vt:lpstr>1_Custom Design</vt:lpstr>
      <vt:lpstr>Vista  Overcurrent Control 2.0</vt:lpstr>
      <vt:lpstr>Superior Overcurrent Protection— With Less Cost and Complexity</vt:lpstr>
      <vt:lpstr>Connect via USB</vt:lpstr>
      <vt:lpstr>Browser-Based Access</vt:lpstr>
      <vt:lpstr>Browser-Based Access</vt:lpstr>
      <vt:lpstr>Easy Access to Control Information</vt:lpstr>
      <vt:lpstr>Simple Programming</vt:lpstr>
      <vt:lpstr>Simple Programming</vt:lpstr>
      <vt:lpstr>Simple Programming</vt:lpstr>
      <vt:lpstr>Expanded Event Logs</vt:lpstr>
      <vt:lpstr>Control Self-Tests</vt:lpstr>
      <vt:lpstr>Diagnostic Event Log</vt:lpstr>
      <vt:lpstr>Expanded Overcurrent-Protection Capabilities</vt:lpstr>
      <vt:lpstr>Expanded Overcurrent-Protection Capabilities</vt:lpstr>
      <vt:lpstr>Added Protective Settings</vt:lpstr>
      <vt:lpstr>PowerPoint Presentation</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680-3000</dc:title>
  <dc:subject>Vista® Overcurrent Control 2.0</dc:subject>
  <dc:creator>McInnis, Kristin</dc:creator>
  <cp:lastModifiedBy>Valencia, Claudia</cp:lastModifiedBy>
  <cp:revision>18</cp:revision>
  <dcterms:created xsi:type="dcterms:W3CDTF">2017-12-13T21:33:29Z</dcterms:created>
  <dcterms:modified xsi:type="dcterms:W3CDTF">2018-01-17T15:17:47Z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a0874eaf-5c61-43c6-8e4e-e8827f3f0eb8</vt:lpwstr>
  </property>
  <property fmtid="{D5CDD505-2E9C-101B-9397-08002B2CF9AE}" pid="3" name="ContentTypeId">
    <vt:lpwstr>0x010100ECDD5F7ACB352B4FB53E6F9BFEE19296</vt:lpwstr>
  </property>
</Properties>
</file>